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83" r:id="rId2"/>
    <p:sldId id="307" r:id="rId3"/>
    <p:sldId id="333" r:id="rId4"/>
    <p:sldId id="334" r:id="rId5"/>
    <p:sldId id="280" r:id="rId6"/>
    <p:sldId id="327" r:id="rId7"/>
    <p:sldId id="328" r:id="rId8"/>
    <p:sldId id="315" r:id="rId9"/>
    <p:sldId id="335" r:id="rId10"/>
    <p:sldId id="308" r:id="rId11"/>
    <p:sldId id="298" r:id="rId12"/>
    <p:sldId id="305" r:id="rId13"/>
    <p:sldId id="303" r:id="rId14"/>
    <p:sldId id="296" r:id="rId15"/>
    <p:sldId id="309" r:id="rId16"/>
    <p:sldId id="331" r:id="rId17"/>
    <p:sldId id="304" r:id="rId18"/>
    <p:sldId id="306" r:id="rId19"/>
    <p:sldId id="330" r:id="rId20"/>
    <p:sldId id="332" r:id="rId21"/>
    <p:sldId id="299" r:id="rId22"/>
    <p:sldId id="300" r:id="rId23"/>
    <p:sldId id="297" r:id="rId24"/>
    <p:sldId id="322" r:id="rId25"/>
    <p:sldId id="321" r:id="rId26"/>
    <p:sldId id="318" r:id="rId27"/>
    <p:sldId id="311" r:id="rId28"/>
    <p:sldId id="282" r:id="rId29"/>
    <p:sldId id="287" r:id="rId30"/>
    <p:sldId id="290" r:id="rId31"/>
    <p:sldId id="285" r:id="rId32"/>
    <p:sldId id="337" r:id="rId33"/>
    <p:sldId id="326" r:id="rId34"/>
    <p:sldId id="323" r:id="rId35"/>
    <p:sldId id="256" r:id="rId36"/>
    <p:sldId id="338" r:id="rId37"/>
    <p:sldId id="294" r:id="rId38"/>
    <p:sldId id="284" r:id="rId39"/>
    <p:sldId id="301" r:id="rId40"/>
    <p:sldId id="339"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99" autoAdjust="0"/>
  </p:normalViewPr>
  <p:slideViewPr>
    <p:cSldViewPr>
      <p:cViewPr>
        <p:scale>
          <a:sx n="70" d="100"/>
          <a:sy n="70" d="100"/>
        </p:scale>
        <p:origin x="-1974" y="-72"/>
      </p:cViewPr>
      <p:guideLst>
        <p:guide orient="horz" pos="2160"/>
        <p:guide pos="2880"/>
      </p:guideLst>
    </p:cSldViewPr>
  </p:slideViewPr>
  <p:notesTextViewPr>
    <p:cViewPr>
      <p:scale>
        <a:sx n="1" d="1"/>
        <a:sy n="1" d="1"/>
      </p:scale>
      <p:origin x="0" y="0"/>
    </p:cViewPr>
  </p:notesTextViewPr>
  <p:sorterViewPr>
    <p:cViewPr>
      <p:scale>
        <a:sx n="110" d="100"/>
        <a:sy n="110" d="100"/>
      </p:scale>
      <p:origin x="0" y="8460"/>
    </p:cViewPr>
  </p:sorterViewPr>
  <p:notesViewPr>
    <p:cSldViewPr>
      <p:cViewPr varScale="1">
        <p:scale>
          <a:sx n="71" d="100"/>
          <a:sy n="71" d="100"/>
        </p:scale>
        <p:origin x="-32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A89F06-582A-4D64-B9C7-1D3E1A0B6ADE}" type="datetimeFigureOut">
              <a:rPr lang="en-US" smtClean="0"/>
              <a:t>9/16/2016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75A74F-136F-4D67-A318-FF2F13007E3A}" type="slidenum">
              <a:rPr lang="en-US" smtClean="0"/>
              <a:t>‹#›</a:t>
            </a:fld>
            <a:endParaRPr lang="en-US"/>
          </a:p>
        </p:txBody>
      </p:sp>
    </p:spTree>
    <p:extLst>
      <p:ext uri="{BB962C8B-B14F-4D97-AF65-F5344CB8AC3E}">
        <p14:creationId xmlns:p14="http://schemas.microsoft.com/office/powerpoint/2010/main" val="3461730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s://en.wikipedia.org/wiki/Trotsky" TargetMode="External"/><Relationship Id="rId13" Type="http://schemas.openxmlformats.org/officeDocument/2006/relationships/hyperlink" Target="https://en.wikipedia.org/wiki/Russian_Revolution" TargetMode="External"/><Relationship Id="rId3" Type="http://schemas.openxmlformats.org/officeDocument/2006/relationships/hyperlink" Target="https://en.wikipedia.org/wiki/Politburo" TargetMode="External"/><Relationship Id="rId7" Type="http://schemas.openxmlformats.org/officeDocument/2006/relationships/hyperlink" Target="https://en.wikipedia.org/wiki/Kamenev" TargetMode="External"/><Relationship Id="rId12" Type="http://schemas.openxmlformats.org/officeDocument/2006/relationships/hyperlink" Target="https://en.wikipedia.org/wiki/Bolsheviks" TargetMode="External"/><Relationship Id="rId2" Type="http://schemas.openxmlformats.org/officeDocument/2006/relationships/slide" Target="../slides/slide12.xml"/><Relationship Id="rId16" Type="http://schemas.openxmlformats.org/officeDocument/2006/relationships/hyperlink" Target="https://en.wikipedia.org/wiki/Premier_of_the_Soviet_Union" TargetMode="External"/><Relationship Id="rId1" Type="http://schemas.openxmlformats.org/officeDocument/2006/relationships/notesMaster" Target="../notesMasters/notesMaster1.xml"/><Relationship Id="rId6" Type="http://schemas.openxmlformats.org/officeDocument/2006/relationships/hyperlink" Target="https://en.wikipedia.org/wiki/Grigory_Zinoviev" TargetMode="External"/><Relationship Id="rId11" Type="http://schemas.openxmlformats.org/officeDocument/2006/relationships/hyperlink" Target="https://en.wikipedia.org/wiki/Joseph_Stalin#cite_note-4" TargetMode="External"/><Relationship Id="rId5" Type="http://schemas.openxmlformats.org/officeDocument/2006/relationships/hyperlink" Target="https://en.wikipedia.org/wiki/Vladimir_Lenin" TargetMode="External"/><Relationship Id="rId15" Type="http://schemas.openxmlformats.org/officeDocument/2006/relationships/hyperlink" Target="https://en.wikipedia.org/wiki/Lenin's_Testament" TargetMode="External"/><Relationship Id="rId10" Type="http://schemas.openxmlformats.org/officeDocument/2006/relationships/hyperlink" Target="https://en.wikipedia.org/wiki/Andrei_Bubnov" TargetMode="External"/><Relationship Id="rId4" Type="http://schemas.openxmlformats.org/officeDocument/2006/relationships/hyperlink" Target="https://en.wikipedia.org/wiki/Bolshevik_Revolution" TargetMode="External"/><Relationship Id="rId9" Type="http://schemas.openxmlformats.org/officeDocument/2006/relationships/hyperlink" Target="https://en.wikipedia.org/wiki/Sokolnikov" TargetMode="External"/><Relationship Id="rId14" Type="http://schemas.openxmlformats.org/officeDocument/2006/relationships/hyperlink" Target="https://en.wikipedia.org/wiki/Rise_of_Joseph_Stalin" TargetMode="Externa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s://en.wikipedia.org/wiki/Given_name#Name_at_birth" TargetMode="External"/><Relationship Id="rId13" Type="http://schemas.openxmlformats.org/officeDocument/2006/relationships/hyperlink" Target="https://en.wikipedia.org/wiki/Conservative_Party_(UK)" TargetMode="External"/><Relationship Id="rId3" Type="http://schemas.openxmlformats.org/officeDocument/2006/relationships/hyperlink" Target="https://en.wikipedia.org/wiki/Lady_of_the_Order_of_the_Garter" TargetMode="External"/><Relationship Id="rId7" Type="http://schemas.openxmlformats.org/officeDocument/2006/relationships/hyperlink" Target="https://en.wikipedia.org/wiki/Fellow_of_the_Royal_Institute_of_Chemistry" TargetMode="External"/><Relationship Id="rId12" Type="http://schemas.openxmlformats.org/officeDocument/2006/relationships/hyperlink" Target="https://en.wikipedia.org/wiki/Leader_of_the_Conservative_Party_(UK)" TargetMode="External"/><Relationship Id="rId2" Type="http://schemas.openxmlformats.org/officeDocument/2006/relationships/slide" Target="../slides/slide13.xml"/><Relationship Id="rId16" Type="http://schemas.openxmlformats.org/officeDocument/2006/relationships/hyperlink" Target="https://en.wikipedia.org/wiki/Thatcherism" TargetMode="External"/><Relationship Id="rId1" Type="http://schemas.openxmlformats.org/officeDocument/2006/relationships/notesMaster" Target="../notesMasters/notesMaster1.xml"/><Relationship Id="rId6" Type="http://schemas.openxmlformats.org/officeDocument/2006/relationships/hyperlink" Target="https://en.wikipedia.org/wiki/Fellow_of_the_Royal_Society" TargetMode="External"/><Relationship Id="rId11" Type="http://schemas.openxmlformats.org/officeDocument/2006/relationships/hyperlink" Target="https://en.wikipedia.org/wiki/United_Kingdom" TargetMode="External"/><Relationship Id="rId5" Type="http://schemas.openxmlformats.org/officeDocument/2006/relationships/hyperlink" Target="https://en.wikipedia.org/wiki/Privy_Council_of_the_United_Kingdom" TargetMode="External"/><Relationship Id="rId15" Type="http://schemas.openxmlformats.org/officeDocument/2006/relationships/hyperlink" Target="https://en.wikipedia.org/wiki/Iron_Lady" TargetMode="External"/><Relationship Id="rId10" Type="http://schemas.openxmlformats.org/officeDocument/2006/relationships/hyperlink" Target="https://en.wikipedia.org/wiki/Prime_Minister_of_the_United_Kingdom" TargetMode="External"/><Relationship Id="rId4" Type="http://schemas.openxmlformats.org/officeDocument/2006/relationships/hyperlink" Target="https://en.wikipedia.org/wiki/Member_of_the_Order_of_Merit" TargetMode="External"/><Relationship Id="rId9" Type="http://schemas.openxmlformats.org/officeDocument/2006/relationships/hyperlink" Target="https://en.wiktionary.org/wiki/stateswoman" TargetMode="External"/><Relationship Id="rId14" Type="http://schemas.openxmlformats.org/officeDocument/2006/relationships/hyperlink" Target="https://en.wikipedia.org/wiki/Soviet_Un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John_C._Maxwell#cite_note-Inc2014-5"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John_C._Maxwell#cite_note-Hora-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Quincy Adams ,</a:t>
            </a:r>
            <a:r>
              <a:rPr lang="en-US" baseline="0" dirty="0" smtClean="0"/>
              <a:t> son of John(1</a:t>
            </a:r>
            <a:r>
              <a:rPr lang="en-US" baseline="30000" dirty="0" smtClean="0"/>
              <a:t>st</a:t>
            </a:r>
            <a:r>
              <a:rPr lang="en-US" baseline="0" dirty="0" smtClean="0"/>
              <a:t> vice and 2</a:t>
            </a:r>
            <a:r>
              <a:rPr lang="en-US" baseline="30000" dirty="0" smtClean="0"/>
              <a:t>nd</a:t>
            </a:r>
            <a:r>
              <a:rPr lang="en-US" baseline="0" dirty="0" smtClean="0"/>
              <a:t> </a:t>
            </a:r>
            <a:r>
              <a:rPr lang="en-US" baseline="0" dirty="0" err="1" smtClean="0"/>
              <a:t>pres</a:t>
            </a:r>
            <a:r>
              <a:rPr lang="en-US" baseline="0" dirty="0" smtClean="0"/>
              <a:t> and </a:t>
            </a:r>
            <a:r>
              <a:rPr lang="en-US" baseline="0" dirty="0" err="1" smtClean="0"/>
              <a:t>Abigal</a:t>
            </a:r>
            <a:r>
              <a:rPr lang="en-US" baseline="0" dirty="0" smtClean="0"/>
              <a:t>, </a:t>
            </a:r>
            <a:r>
              <a:rPr lang="en-US" dirty="0" smtClean="0"/>
              <a:t>July 11, 1767 – February 23, 1848) was the sixth President of the United States from 1825 to 1829. He also served as a diplomat, a Senator and member of the House of Representatives</a:t>
            </a:r>
          </a:p>
          <a:p>
            <a:endParaRPr lang="en-US" dirty="0" smtClean="0"/>
          </a:p>
          <a:p>
            <a:r>
              <a:rPr lang="en-US" dirty="0" smtClean="0"/>
              <a:t>You will see a number of these types of slides during this presentation. Power point presentations can easily become read a longs, and a subject like this should not be cornered into facts and figures. Leadership is a dynamic important subject that is heavily</a:t>
            </a:r>
            <a:r>
              <a:rPr lang="en-US" baseline="0" dirty="0" smtClean="0"/>
              <a:t> studied by sociologists and psychologist. The idea behind this talk is if learn more about leadership and recognize its potential and within ourselves, than we can positively impact our professions, our careers and our patients.</a:t>
            </a:r>
          </a:p>
          <a:p>
            <a:endParaRPr lang="en-US" baseline="0" dirty="0" smtClean="0"/>
          </a:p>
          <a:p>
            <a:r>
              <a:rPr lang="en-US" baseline="0" dirty="0" smtClean="0"/>
              <a:t>Good goals</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1</a:t>
            </a:fld>
            <a:endParaRPr lang="en-US"/>
          </a:p>
        </p:txBody>
      </p:sp>
    </p:spTree>
    <p:extLst>
      <p:ext uri="{BB962C8B-B14F-4D97-AF65-F5344CB8AC3E}">
        <p14:creationId xmlns:p14="http://schemas.microsoft.com/office/powerpoint/2010/main" val="73684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1676400"/>
          </a:xfrm>
        </p:spPr>
      </p:sp>
      <p:sp>
        <p:nvSpPr>
          <p:cNvPr id="3" name="Notes Placeholder 2"/>
          <p:cNvSpPr>
            <a:spLocks noGrp="1"/>
          </p:cNvSpPr>
          <p:nvPr>
            <p:ph type="body" idx="1"/>
          </p:nvPr>
        </p:nvSpPr>
        <p:spPr>
          <a:xfrm>
            <a:off x="609600" y="2667000"/>
            <a:ext cx="5486400" cy="4114800"/>
          </a:xfrm>
        </p:spPr>
        <p:txBody>
          <a:bodyPr/>
          <a:lstStyle/>
          <a:p>
            <a:r>
              <a:rPr lang="en-US" sz="1050" b="1" dirty="0" smtClean="0"/>
              <a:t>Leadership study has evolved over the years, here are six of the more popular theories</a:t>
            </a:r>
          </a:p>
          <a:p>
            <a:r>
              <a:rPr lang="en-US" sz="1050" b="1" dirty="0" smtClean="0"/>
              <a:t>Great Man</a:t>
            </a:r>
          </a:p>
          <a:p>
            <a:r>
              <a:rPr lang="en-US" sz="1050" dirty="0" smtClean="0"/>
              <a:t>The Great Man theory evolved around the mid 19th century. Even though no one was able to identify with any scientific certainty, which human characteristic or combination of, were responsible for identifying great leaders. Everyone recognized that just as the name suggests; only a man could have the characteristic (s) of a great leader.</a:t>
            </a:r>
          </a:p>
          <a:p>
            <a:r>
              <a:rPr lang="en-US" sz="1050" dirty="0" smtClean="0"/>
              <a:t>The Great Man theory assumes that the traits of leadership are intrinsic. That simply means that great leaders are born</a:t>
            </a:r>
          </a:p>
          <a:p>
            <a:r>
              <a:rPr lang="en-US" sz="1050" b="1" dirty="0" smtClean="0"/>
              <a:t>Trait </a:t>
            </a:r>
            <a:r>
              <a:rPr lang="en-US" sz="1050" dirty="0" smtClean="0"/>
              <a:t>The trait leadership theory believes that people are either born or are made with certain qualities that will make them excel in leadership roles.</a:t>
            </a:r>
          </a:p>
          <a:p>
            <a:r>
              <a:rPr lang="en-US" sz="1050" dirty="0" smtClean="0"/>
              <a:t> </a:t>
            </a:r>
            <a:r>
              <a:rPr lang="en-US" sz="1050" b="1" dirty="0" smtClean="0"/>
              <a:t>Behavioral </a:t>
            </a:r>
            <a:r>
              <a:rPr lang="en-US" sz="1050" dirty="0" smtClean="0"/>
              <a:t>focuses on the behaviors of the leaders as opposed to their mental, physical or social characteristics. Divided leaders in two categories. Those that were concerned with the tasks and those concerned with the people</a:t>
            </a:r>
            <a:endParaRPr lang="en-US" sz="1050" b="1" dirty="0" smtClean="0"/>
          </a:p>
          <a:p>
            <a:r>
              <a:rPr lang="en-US" sz="1050" dirty="0" smtClean="0"/>
              <a:t> </a:t>
            </a:r>
            <a:r>
              <a:rPr lang="en-US" sz="1050" b="1" dirty="0" smtClean="0"/>
              <a:t>Contingency </a:t>
            </a:r>
            <a:r>
              <a:rPr lang="en-US" sz="1050" dirty="0" smtClean="0"/>
              <a:t>argues that there is no single way of leading and that every leadership style should be based on certain situations, which signifies that there are certain people who perform at the maximum level in certain places; but at minimal performance when taken out of their element</a:t>
            </a:r>
          </a:p>
          <a:p>
            <a:r>
              <a:rPr lang="en-US" sz="1050" b="1" dirty="0" smtClean="0"/>
              <a:t>Transactional/Exchange </a:t>
            </a:r>
            <a:r>
              <a:rPr lang="en-US" sz="1050" dirty="0" smtClean="0"/>
              <a:t>Characterized by a transaction made between the leader and the followers. In fact, the theory values a positive and mutually beneficial relationship.</a:t>
            </a:r>
          </a:p>
          <a:p>
            <a:r>
              <a:rPr lang="en-US" sz="1050" b="1" dirty="0" smtClean="0"/>
              <a:t>Transformational </a:t>
            </a:r>
            <a:r>
              <a:rPr lang="en-US" sz="1050" dirty="0" smtClean="0"/>
              <a:t>this process is by which a person interacts with others and is able to create a solid relationship that results in a high percentage of trust, that will later result in an increase of motivation, both intrinsic and extrinsic, in both leaders and followers.</a:t>
            </a:r>
          </a:p>
          <a:p>
            <a:pPr lvl="1"/>
            <a:r>
              <a:rPr lang="en-US" sz="1050" dirty="0" smtClean="0"/>
              <a:t>The essence of transformational theories is that leaders transform their followers through their inspirational nature and charismatic personalities. Rules and regulations are flexible, guided by group norms. These attributes provide a sense of belonging for the followers as they can easily identify with the leader and its purpose.</a:t>
            </a:r>
          </a:p>
          <a:p>
            <a:endParaRPr lang="en-US" sz="1050" dirty="0" smtClean="0"/>
          </a:p>
          <a:p>
            <a:r>
              <a:rPr lang="en-US" sz="1050" dirty="0" smtClean="0"/>
              <a:t>Yes, these theories evolved quite consistent with how</a:t>
            </a:r>
            <a:r>
              <a:rPr lang="en-US" sz="1050" baseline="0" dirty="0" smtClean="0"/>
              <a:t> our attitudes towards each other have grown as well. Our society was quite different in the 19</a:t>
            </a:r>
            <a:r>
              <a:rPr lang="en-US" sz="1050" baseline="30000" dirty="0" smtClean="0"/>
              <a:t>th</a:t>
            </a:r>
            <a:r>
              <a:rPr lang="en-US" sz="1050" baseline="0" dirty="0" smtClean="0"/>
              <a:t> century</a:t>
            </a:r>
            <a:endParaRPr lang="en-US" sz="1050" dirty="0"/>
          </a:p>
        </p:txBody>
      </p:sp>
      <p:sp>
        <p:nvSpPr>
          <p:cNvPr id="4" name="Slide Number Placeholder 3"/>
          <p:cNvSpPr>
            <a:spLocks noGrp="1"/>
          </p:cNvSpPr>
          <p:nvPr>
            <p:ph type="sldNum" sz="quarter" idx="10"/>
          </p:nvPr>
        </p:nvSpPr>
        <p:spPr/>
        <p:txBody>
          <a:bodyPr/>
          <a:lstStyle/>
          <a:p>
            <a:fld id="{8775A74F-136F-4D67-A318-FF2F13007E3A}" type="slidenum">
              <a:rPr lang="en-US" smtClean="0"/>
              <a:t>10</a:t>
            </a:fld>
            <a:endParaRPr lang="en-US"/>
          </a:p>
        </p:txBody>
      </p:sp>
    </p:spTree>
    <p:extLst>
      <p:ext uri="{BB962C8B-B14F-4D97-AF65-F5344CB8AC3E}">
        <p14:creationId xmlns:p14="http://schemas.microsoft.com/office/powerpoint/2010/main" val="3758637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society was quite different in the 19</a:t>
            </a:r>
            <a:r>
              <a:rPr lang="en-US" baseline="30000" dirty="0" smtClean="0"/>
              <a:t>th</a:t>
            </a:r>
            <a:r>
              <a:rPr lang="en-US" baseline="0" dirty="0" smtClean="0"/>
              <a:t> century</a:t>
            </a:r>
          </a:p>
          <a:p>
            <a:r>
              <a:rPr lang="en-US" baseline="0" dirty="0" smtClean="0"/>
              <a:t>Here is a great man, and with great traits too</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11</a:t>
            </a:fld>
            <a:endParaRPr lang="en-US"/>
          </a:p>
        </p:txBody>
      </p:sp>
    </p:spTree>
    <p:extLst>
      <p:ext uri="{BB962C8B-B14F-4D97-AF65-F5344CB8AC3E}">
        <p14:creationId xmlns:p14="http://schemas.microsoft.com/office/powerpoint/2010/main" val="1074054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Stalin was one of the seven members of the first </a:t>
            </a:r>
            <a:r>
              <a:rPr lang="en-US" dirty="0" smtClean="0">
                <a:hlinkClick r:id="rId3" tooltip="Politburo"/>
              </a:rPr>
              <a:t>Politburo</a:t>
            </a:r>
            <a:r>
              <a:rPr lang="en-US" dirty="0" smtClean="0"/>
              <a:t>, founded in 1917 in order to manage the </a:t>
            </a:r>
            <a:r>
              <a:rPr lang="en-US" dirty="0" smtClean="0">
                <a:hlinkClick r:id="rId4" tooltip="Bolshevik Revolution"/>
              </a:rPr>
              <a:t>Bolshevik Revolution</a:t>
            </a:r>
            <a:r>
              <a:rPr lang="en-US" dirty="0" smtClean="0"/>
              <a:t>, alongside </a:t>
            </a:r>
            <a:r>
              <a:rPr lang="en-US" dirty="0" smtClean="0">
                <a:hlinkClick r:id="rId5" tooltip="Vladimir Lenin"/>
              </a:rPr>
              <a:t>Lenin</a:t>
            </a:r>
            <a:r>
              <a:rPr lang="en-US" dirty="0" smtClean="0"/>
              <a:t>, </a:t>
            </a:r>
            <a:r>
              <a:rPr lang="en-US" dirty="0" smtClean="0">
                <a:hlinkClick r:id="rId6" tooltip="Grigory Zinoviev"/>
              </a:rPr>
              <a:t>Zinoviev</a:t>
            </a:r>
            <a:r>
              <a:rPr lang="en-US" dirty="0" smtClean="0"/>
              <a:t>, </a:t>
            </a:r>
            <a:r>
              <a:rPr lang="en-US" dirty="0" smtClean="0">
                <a:hlinkClick r:id="rId7" tooltip="Kamenev"/>
              </a:rPr>
              <a:t>Kamenev</a:t>
            </a:r>
            <a:r>
              <a:rPr lang="en-US" dirty="0" smtClean="0"/>
              <a:t>, </a:t>
            </a:r>
            <a:r>
              <a:rPr lang="en-US" dirty="0" smtClean="0">
                <a:hlinkClick r:id="rId8" tooltip="Trotsky"/>
              </a:rPr>
              <a:t>Trotsky</a:t>
            </a:r>
            <a:r>
              <a:rPr lang="en-US" dirty="0" smtClean="0"/>
              <a:t>, </a:t>
            </a:r>
            <a:r>
              <a:rPr lang="en-US" dirty="0" err="1" smtClean="0">
                <a:hlinkClick r:id="rId9" tooltip="Sokolnikov"/>
              </a:rPr>
              <a:t>Sokolnikov</a:t>
            </a:r>
            <a:r>
              <a:rPr lang="en-US" dirty="0" smtClean="0"/>
              <a:t>, and </a:t>
            </a:r>
            <a:r>
              <a:rPr lang="en-US" dirty="0" err="1" smtClean="0">
                <a:hlinkClick r:id="rId10" tooltip="Andrei Bubnov"/>
              </a:rPr>
              <a:t>Bubnov</a:t>
            </a:r>
            <a:r>
              <a:rPr lang="en-US" dirty="0" smtClean="0"/>
              <a:t>.</a:t>
            </a:r>
            <a:r>
              <a:rPr lang="en-US" baseline="30000" dirty="0" smtClean="0">
                <a:hlinkClick r:id="rId11"/>
              </a:rPr>
              <a:t>[3]</a:t>
            </a:r>
            <a:r>
              <a:rPr lang="en-US" dirty="0" smtClean="0"/>
              <a:t> Among the </a:t>
            </a:r>
            <a:r>
              <a:rPr lang="en-US" dirty="0" smtClean="0">
                <a:hlinkClick r:id="rId12" tooltip="Bolsheviks"/>
              </a:rPr>
              <a:t>Bolshevik</a:t>
            </a:r>
            <a:r>
              <a:rPr lang="en-US" dirty="0" smtClean="0"/>
              <a:t> revolutionaries who took part in the </a:t>
            </a:r>
            <a:r>
              <a:rPr lang="en-US" dirty="0" smtClean="0">
                <a:hlinkClick r:id="rId13" tooltip="Russian Revolution"/>
              </a:rPr>
              <a:t>Russian Revolution</a:t>
            </a:r>
            <a:r>
              <a:rPr lang="en-US" dirty="0" smtClean="0"/>
              <a:t> of 1917, Stalin was appointed General Secretary of the party's Central Committee in 1922. He </a:t>
            </a:r>
            <a:r>
              <a:rPr lang="en-US" dirty="0" smtClean="0">
                <a:hlinkClick r:id="rId14" tooltip="Rise of Joseph Stalin"/>
              </a:rPr>
              <a:t>managed to consolidate power</a:t>
            </a:r>
            <a:r>
              <a:rPr lang="en-US" dirty="0" smtClean="0"/>
              <a:t> following the 1924 death of Vladimir Lenin by suppressing Lenin's criticisms (in the postscript of </a:t>
            </a:r>
            <a:r>
              <a:rPr lang="en-US" dirty="0" smtClean="0">
                <a:hlinkClick r:id="rId15" tooltip="Lenin's Testament"/>
              </a:rPr>
              <a:t>his testament</a:t>
            </a:r>
            <a:r>
              <a:rPr lang="en-US" dirty="0" smtClean="0"/>
              <a:t>) and expanding the functions of his role, all the while eliminating any opposition. </a:t>
            </a:r>
            <a:r>
              <a:rPr lang="en-US" smtClean="0"/>
              <a:t>He remained General Secretary until the post was abolished in 1952, concurrently serving as the </a:t>
            </a:r>
            <a:r>
              <a:rPr lang="en-US" smtClean="0">
                <a:hlinkClick r:id="rId16" tooltip="Premier of the Soviet Union"/>
              </a:rPr>
              <a:t>Premier of the Soviet Union</a:t>
            </a:r>
            <a:r>
              <a:rPr lang="en-US" smtClean="0"/>
              <a:t> from 1941 onward</a:t>
            </a:r>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12</a:t>
            </a:fld>
            <a:endParaRPr lang="en-US"/>
          </a:p>
        </p:txBody>
      </p:sp>
    </p:spTree>
    <p:extLst>
      <p:ext uri="{BB962C8B-B14F-4D97-AF65-F5344CB8AC3E}">
        <p14:creationId xmlns:p14="http://schemas.microsoft.com/office/powerpoint/2010/main" val="368363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Margaret Hilda Thatcher, Baroness Thatcher</a:t>
            </a:r>
            <a:r>
              <a:rPr lang="en-US" dirty="0" smtClean="0"/>
              <a:t>, </a:t>
            </a:r>
            <a:r>
              <a:rPr lang="en-US" dirty="0" smtClean="0">
                <a:effectLst/>
                <a:hlinkClick r:id="rId3" tooltip="Lady of the Order of the Garter"/>
              </a:rPr>
              <a:t>LG</a:t>
            </a:r>
            <a:r>
              <a:rPr lang="en-US" dirty="0" smtClean="0">
                <a:effectLst/>
              </a:rPr>
              <a:t>, </a:t>
            </a:r>
            <a:r>
              <a:rPr lang="en-US" dirty="0" smtClean="0">
                <a:effectLst/>
                <a:hlinkClick r:id="rId4" tooltip="Member of the Order of Merit"/>
              </a:rPr>
              <a:t>OM</a:t>
            </a:r>
            <a:r>
              <a:rPr lang="en-US" dirty="0" smtClean="0">
                <a:effectLst/>
              </a:rPr>
              <a:t>, </a:t>
            </a:r>
            <a:r>
              <a:rPr lang="en-US" dirty="0" smtClean="0">
                <a:effectLst/>
                <a:hlinkClick r:id="rId5" tooltip="Privy Council of the United Kingdom"/>
              </a:rPr>
              <a:t>PC</a:t>
            </a:r>
            <a:r>
              <a:rPr lang="en-US" dirty="0" smtClean="0">
                <a:effectLst/>
              </a:rPr>
              <a:t>, </a:t>
            </a:r>
            <a:r>
              <a:rPr lang="en-US" dirty="0" smtClean="0">
                <a:effectLst/>
                <a:hlinkClick r:id="rId6" tooltip="Fellow of the Royal Society"/>
              </a:rPr>
              <a:t>FRS</a:t>
            </a:r>
            <a:r>
              <a:rPr lang="en-US" dirty="0" smtClean="0">
                <a:effectLst/>
              </a:rPr>
              <a:t>, </a:t>
            </a:r>
            <a:r>
              <a:rPr lang="en-US" dirty="0" smtClean="0">
                <a:effectLst/>
                <a:hlinkClick r:id="rId7" tooltip="Fellow of the Royal Institute of Chemistry"/>
              </a:rPr>
              <a:t>FRIC</a:t>
            </a:r>
            <a:r>
              <a:rPr lang="en-US" dirty="0" smtClean="0"/>
              <a:t> (</a:t>
            </a:r>
            <a:r>
              <a:rPr lang="en-US" dirty="0" smtClean="0">
                <a:hlinkClick r:id="rId8" tooltip="Given name"/>
              </a:rPr>
              <a:t>née</a:t>
            </a:r>
            <a:r>
              <a:rPr lang="en-US" dirty="0" smtClean="0"/>
              <a:t> </a:t>
            </a:r>
            <a:r>
              <a:rPr lang="en-US" b="1" dirty="0" smtClean="0"/>
              <a:t>Roberts</a:t>
            </a:r>
            <a:r>
              <a:rPr lang="en-US" dirty="0" smtClean="0"/>
              <a:t>; 13 October 1925 – 8 April 2013) was a British politician and </a:t>
            </a:r>
            <a:r>
              <a:rPr lang="en-US" dirty="0" smtClean="0">
                <a:hlinkClick r:id="rId9" tooltip="wikt:stateswoman"/>
              </a:rPr>
              <a:t>stateswoman</a:t>
            </a:r>
            <a:r>
              <a:rPr lang="en-US" dirty="0" smtClean="0"/>
              <a:t> who was the </a:t>
            </a:r>
            <a:r>
              <a:rPr lang="en-US" dirty="0" smtClean="0">
                <a:hlinkClick r:id="rId10" tooltip="Prime Minister of the United Kingdom"/>
              </a:rPr>
              <a:t>Prime Minister</a:t>
            </a:r>
            <a:r>
              <a:rPr lang="en-US" dirty="0" smtClean="0"/>
              <a:t> of the </a:t>
            </a:r>
            <a:r>
              <a:rPr lang="en-US" dirty="0" smtClean="0">
                <a:hlinkClick r:id="rId11" tooltip="United Kingdom"/>
              </a:rPr>
              <a:t>United Kingdom</a:t>
            </a:r>
            <a:r>
              <a:rPr lang="en-US" dirty="0" smtClean="0"/>
              <a:t> from 1979 to 1990 and the </a:t>
            </a:r>
            <a:r>
              <a:rPr lang="en-US" dirty="0" smtClean="0">
                <a:hlinkClick r:id="rId12" tooltip="Leader of the Conservative Party (UK)"/>
              </a:rPr>
              <a:t>Leader</a:t>
            </a:r>
            <a:r>
              <a:rPr lang="en-US" dirty="0" smtClean="0"/>
              <a:t> of the </a:t>
            </a:r>
            <a:r>
              <a:rPr lang="en-US" dirty="0" smtClean="0">
                <a:hlinkClick r:id="rId13" tooltip="Conservative Party (UK)"/>
              </a:rPr>
              <a:t>Conservative Party</a:t>
            </a:r>
            <a:r>
              <a:rPr lang="en-US" dirty="0" smtClean="0"/>
              <a:t> from 1975 to 1990. She was the longest-serving British prime minister of the 20th century and the first woman to have held the office. A </a:t>
            </a:r>
            <a:r>
              <a:rPr lang="en-US" dirty="0" smtClean="0">
                <a:hlinkClick r:id="rId14" tooltip="Soviet Union"/>
              </a:rPr>
              <a:t>Soviet</a:t>
            </a:r>
            <a:r>
              <a:rPr lang="en-US" dirty="0" smtClean="0"/>
              <a:t> journalist dubbed her the "</a:t>
            </a:r>
            <a:r>
              <a:rPr lang="en-US" dirty="0" smtClean="0">
                <a:hlinkClick r:id="rId15" tooltip="Iron Lady"/>
              </a:rPr>
              <a:t>Iron Lady</a:t>
            </a:r>
            <a:r>
              <a:rPr lang="en-US" dirty="0" smtClean="0"/>
              <a:t>", a nickname that became associated with her uncompromising politics and leadership style. As Prime Minister, she implemented policies that have come to be known as </a:t>
            </a:r>
            <a:r>
              <a:rPr lang="en-US" dirty="0" smtClean="0">
                <a:hlinkClick r:id="rId16" tooltip="Thatcherism"/>
              </a:rPr>
              <a:t>Thatcherism</a:t>
            </a:r>
            <a:r>
              <a:rPr lang="en-US" dirty="0" smtClean="0"/>
              <a:t>.</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13</a:t>
            </a:fld>
            <a:endParaRPr lang="en-US"/>
          </a:p>
        </p:txBody>
      </p:sp>
    </p:spTree>
    <p:extLst>
      <p:ext uri="{BB962C8B-B14F-4D97-AF65-F5344CB8AC3E}">
        <p14:creationId xmlns:p14="http://schemas.microsoft.com/office/powerpoint/2010/main" val="24411961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Whatever the theory you wish to ascribe to,</a:t>
            </a:r>
            <a:r>
              <a:rPr lang="en-US" baseline="0" dirty="0" smtClean="0"/>
              <a:t> what we really want are results, what we are concerned with is a goal is accomplished. </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14</a:t>
            </a:fld>
            <a:endParaRPr lang="en-US"/>
          </a:p>
        </p:txBody>
      </p:sp>
    </p:spTree>
    <p:extLst>
      <p:ext uri="{BB962C8B-B14F-4D97-AF65-F5344CB8AC3E}">
        <p14:creationId xmlns:p14="http://schemas.microsoft.com/office/powerpoint/2010/main" val="368097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2209800"/>
          </a:xfrm>
        </p:spPr>
      </p:sp>
      <p:sp>
        <p:nvSpPr>
          <p:cNvPr id="3" name="Notes Placeholder 2"/>
          <p:cNvSpPr>
            <a:spLocks noGrp="1"/>
          </p:cNvSpPr>
          <p:nvPr>
            <p:ph type="body" idx="1"/>
          </p:nvPr>
        </p:nvSpPr>
        <p:spPr>
          <a:xfrm>
            <a:off x="457200" y="3276600"/>
            <a:ext cx="5867400" cy="4114800"/>
          </a:xfrm>
        </p:spPr>
        <p:txBody>
          <a:bodyPr/>
          <a:lstStyle/>
          <a:p>
            <a:pPr>
              <a:tabLst>
                <a:tab pos="228600" algn="l"/>
              </a:tabLst>
            </a:pPr>
            <a:r>
              <a:rPr lang="en-US" altLang="en-US" b="1" dirty="0" smtClean="0">
                <a:solidFill>
                  <a:srgbClr val="4361E3"/>
                </a:solidFill>
                <a:ea typeface="ＭＳ Ｐゴシック" pitchFamily="34" charset="-128"/>
              </a:rPr>
              <a:t>LEADERSHIP STYLE </a:t>
            </a:r>
            <a:r>
              <a:rPr lang="en-US" altLang="en-US" dirty="0" smtClean="0">
                <a:ea typeface="ＭＳ Ｐゴシック" pitchFamily="34" charset="-128"/>
              </a:rPr>
              <a:t>Is the pattern of behaviors you can use when you are trying to influence the behavior of others as perceived by them.</a:t>
            </a:r>
          </a:p>
          <a:p>
            <a:r>
              <a:rPr lang="en-US" sz="1200" dirty="0" smtClean="0"/>
              <a:t>Participative</a:t>
            </a:r>
          </a:p>
          <a:p>
            <a:r>
              <a:rPr lang="en-US" sz="1200" dirty="0" smtClean="0"/>
              <a:t>Also known as democratic leadership, the participative leadership style focuses on culling opinions from all employees </a:t>
            </a:r>
            <a:r>
              <a:rPr lang="en-US" dirty="0"/>
              <a:t>,</a:t>
            </a:r>
            <a:r>
              <a:rPr lang="en-US" sz="1200" dirty="0" smtClean="0"/>
              <a:t> majority rules. </a:t>
            </a:r>
          </a:p>
          <a:p>
            <a:r>
              <a:rPr lang="en-US" sz="1200" dirty="0" smtClean="0"/>
              <a:t>The </a:t>
            </a:r>
            <a:r>
              <a:rPr lang="en-US" sz="1200" dirty="0" smtClean="0"/>
              <a:t>participative leadership style is particularly useful if the leader wishes </a:t>
            </a:r>
            <a:r>
              <a:rPr lang="en-US" sz="1200" dirty="0" smtClean="0"/>
              <a:t>to encourage </a:t>
            </a:r>
            <a:r>
              <a:rPr lang="en-US" sz="1200" dirty="0" smtClean="0"/>
              <a:t>participation and </a:t>
            </a:r>
            <a:r>
              <a:rPr lang="en-US" sz="1200" dirty="0" smtClean="0"/>
              <a:t>agreement. </a:t>
            </a:r>
          </a:p>
          <a:p>
            <a:r>
              <a:rPr lang="en-US" sz="1200" dirty="0" smtClean="0"/>
              <a:t>2</a:t>
            </a:r>
            <a:r>
              <a:rPr lang="en-US" sz="1200" dirty="0" smtClean="0"/>
              <a:t>. Authoritarian</a:t>
            </a:r>
          </a:p>
          <a:p>
            <a:r>
              <a:rPr lang="en-US" sz="1200" dirty="0" smtClean="0"/>
              <a:t>leaders </a:t>
            </a:r>
            <a:r>
              <a:rPr lang="en-US" sz="1200" dirty="0" smtClean="0"/>
              <a:t>inform </a:t>
            </a:r>
            <a:r>
              <a:rPr lang="en-US" dirty="0" smtClean="0"/>
              <a:t>followers </a:t>
            </a:r>
            <a:r>
              <a:rPr lang="en-US" sz="1200" dirty="0" smtClean="0"/>
              <a:t>of </a:t>
            </a:r>
            <a:r>
              <a:rPr lang="en-US" sz="1200" dirty="0" smtClean="0"/>
              <a:t>a common </a:t>
            </a:r>
            <a:r>
              <a:rPr lang="en-US" sz="1200" dirty="0" smtClean="0"/>
              <a:t>goal and detail responsibilities. </a:t>
            </a:r>
            <a:r>
              <a:rPr lang="en-US" sz="1200" dirty="0" smtClean="0"/>
              <a:t>There is a clear division between </a:t>
            </a:r>
            <a:r>
              <a:rPr lang="en-US" dirty="0" smtClean="0"/>
              <a:t>follower and leader</a:t>
            </a:r>
            <a:r>
              <a:rPr lang="en-US" sz="1200" dirty="0" smtClean="0"/>
              <a:t> .The </a:t>
            </a:r>
            <a:r>
              <a:rPr lang="en-US" sz="1200" dirty="0" smtClean="0"/>
              <a:t>authoritarian style is particularly useful for those leaders who tend to know more than their </a:t>
            </a:r>
            <a:r>
              <a:rPr lang="en-US" dirty="0" smtClean="0"/>
              <a:t>followers</a:t>
            </a:r>
            <a:r>
              <a:rPr lang="en-US" sz="1200" dirty="0" smtClean="0"/>
              <a:t>. If </a:t>
            </a:r>
            <a:r>
              <a:rPr lang="en-US" sz="1200" dirty="0" smtClean="0"/>
              <a:t>employees are particularly talented and experienced in their own right, this leadership style can be limiting </a:t>
            </a:r>
            <a:r>
              <a:rPr lang="en-US" sz="1200" dirty="0" smtClean="0"/>
              <a:t>.</a:t>
            </a:r>
            <a:endParaRPr lang="en-US" sz="1200" dirty="0" smtClean="0"/>
          </a:p>
          <a:p>
            <a:r>
              <a:rPr lang="en-US" sz="1200" dirty="0" smtClean="0"/>
              <a:t>3. Laissez-Faire</a:t>
            </a:r>
          </a:p>
          <a:p>
            <a:r>
              <a:rPr lang="en-US" sz="1200" dirty="0" smtClean="0"/>
              <a:t>"let </a:t>
            </a:r>
            <a:r>
              <a:rPr lang="en-US" sz="1200" dirty="0" smtClean="0"/>
              <a:t>it be," </a:t>
            </a:r>
            <a:r>
              <a:rPr lang="en-US" sz="1200" dirty="0" smtClean="0"/>
              <a:t>a </a:t>
            </a:r>
            <a:r>
              <a:rPr lang="en-US" sz="1200" dirty="0" smtClean="0"/>
              <a:t>method involves leaders delegating decision-making and tasks. </a:t>
            </a:r>
            <a:r>
              <a:rPr lang="en-US" sz="1200" dirty="0" smtClean="0"/>
              <a:t>but </a:t>
            </a:r>
            <a:r>
              <a:rPr lang="en-US" sz="1200" dirty="0" smtClean="0"/>
              <a:t>take a hands-off approach and let the employees work on their own.</a:t>
            </a:r>
          </a:p>
          <a:p>
            <a:r>
              <a:rPr lang="en-US" sz="1200" dirty="0" smtClean="0"/>
              <a:t>This leadership style can work if the employees are self-motivated, and under the right circumstances this type of management breeds creativity and job satisfaction. Laissez-faire is also the best option when employees work remotely. </a:t>
            </a:r>
            <a:endParaRPr lang="en-US" sz="1200" dirty="0" smtClean="0"/>
          </a:p>
          <a:p>
            <a:r>
              <a:rPr lang="en-US" sz="1200" dirty="0" smtClean="0"/>
              <a:t>T4</a:t>
            </a:r>
            <a:r>
              <a:rPr lang="en-US" sz="1200" dirty="0" smtClean="0"/>
              <a:t>. Transformational</a:t>
            </a:r>
          </a:p>
          <a:p>
            <a:r>
              <a:rPr lang="en-US" sz="1200" dirty="0" smtClean="0"/>
              <a:t>The transformational leadership style focuses on the leader that actively communicates with employees to motivate them </a:t>
            </a:r>
            <a:r>
              <a:rPr lang="en-US" dirty="0" smtClean="0"/>
              <a:t>, </a:t>
            </a:r>
            <a:r>
              <a:rPr lang="en-US" sz="1200" dirty="0" smtClean="0"/>
              <a:t>are </a:t>
            </a:r>
            <a:r>
              <a:rPr lang="en-US" sz="1200" dirty="0" smtClean="0"/>
              <a:t>inspiring, because they expect the best from their employees and themselves, which leads to productive and positive working environments. </a:t>
            </a:r>
            <a:endParaRPr lang="en-US" sz="1200" dirty="0" smtClean="0"/>
          </a:p>
          <a:p>
            <a:r>
              <a:rPr lang="en-US" sz="1200" dirty="0" smtClean="0"/>
              <a:t>5</a:t>
            </a:r>
            <a:r>
              <a:rPr lang="en-US" sz="1200" dirty="0" smtClean="0"/>
              <a:t>. Servant</a:t>
            </a:r>
          </a:p>
          <a:p>
            <a:r>
              <a:rPr lang="en-US" sz="1200" dirty="0" smtClean="0"/>
              <a:t>servant </a:t>
            </a:r>
            <a:r>
              <a:rPr lang="en-US" sz="1200" dirty="0" smtClean="0"/>
              <a:t>leaders tend to stay out of the limelight, often leading from behind and allowing the focus to be on the employees. Such leaders make service a top priority and often highly value integrity and generosity. Decision-making tends to be a group effort in such </a:t>
            </a:r>
            <a:r>
              <a:rPr lang="en-US" sz="1200" dirty="0" err="1" smtClean="0"/>
              <a:t>environments.The</a:t>
            </a:r>
            <a:r>
              <a:rPr lang="en-US" sz="1200" dirty="0" smtClean="0"/>
              <a:t> </a:t>
            </a:r>
            <a:r>
              <a:rPr lang="en-US" sz="1200" dirty="0" smtClean="0"/>
              <a:t>servant leadership model tends to work well for organizations such as nonprofits that are committed to a particular cause, </a:t>
            </a:r>
            <a:endParaRPr lang="en-US" sz="1200" dirty="0"/>
          </a:p>
        </p:txBody>
      </p:sp>
      <p:sp>
        <p:nvSpPr>
          <p:cNvPr id="4" name="Slide Number Placeholder 3"/>
          <p:cNvSpPr>
            <a:spLocks noGrp="1"/>
          </p:cNvSpPr>
          <p:nvPr>
            <p:ph type="sldNum" sz="quarter" idx="10"/>
          </p:nvPr>
        </p:nvSpPr>
        <p:spPr/>
        <p:txBody>
          <a:bodyPr/>
          <a:lstStyle/>
          <a:p>
            <a:fld id="{8775A74F-136F-4D67-A318-FF2F13007E3A}" type="slidenum">
              <a:rPr lang="en-US" smtClean="0"/>
              <a:t>15</a:t>
            </a:fld>
            <a:endParaRPr lang="en-US"/>
          </a:p>
        </p:txBody>
      </p:sp>
    </p:spTree>
    <p:extLst>
      <p:ext uri="{BB962C8B-B14F-4D97-AF65-F5344CB8AC3E}">
        <p14:creationId xmlns:p14="http://schemas.microsoft.com/office/powerpoint/2010/main" val="20683571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16</a:t>
            </a:fld>
            <a:endParaRPr lang="en-US"/>
          </a:p>
        </p:txBody>
      </p:sp>
    </p:spTree>
    <p:extLst>
      <p:ext uri="{BB962C8B-B14F-4D97-AF65-F5344CB8AC3E}">
        <p14:creationId xmlns:p14="http://schemas.microsoft.com/office/powerpoint/2010/main" val="111931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17</a:t>
            </a:fld>
            <a:endParaRPr lang="en-US"/>
          </a:p>
        </p:txBody>
      </p:sp>
    </p:spTree>
    <p:extLst>
      <p:ext uri="{BB962C8B-B14F-4D97-AF65-F5344CB8AC3E}">
        <p14:creationId xmlns:p14="http://schemas.microsoft.com/office/powerpoint/2010/main" val="1947734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18</a:t>
            </a:fld>
            <a:endParaRPr lang="en-US"/>
          </a:p>
        </p:txBody>
      </p:sp>
    </p:spTree>
    <p:extLst>
      <p:ext uri="{BB962C8B-B14F-4D97-AF65-F5344CB8AC3E}">
        <p14:creationId xmlns:p14="http://schemas.microsoft.com/office/powerpoint/2010/main" val="142956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1981200"/>
          </a:xfrm>
        </p:spPr>
      </p:sp>
      <p:sp>
        <p:nvSpPr>
          <p:cNvPr id="3" name="Notes Placeholder 2"/>
          <p:cNvSpPr>
            <a:spLocks noGrp="1"/>
          </p:cNvSpPr>
          <p:nvPr>
            <p:ph type="body" idx="1"/>
          </p:nvPr>
        </p:nvSpPr>
        <p:spPr>
          <a:xfrm>
            <a:off x="838200" y="2743200"/>
            <a:ext cx="5486400" cy="4114800"/>
          </a:xfrm>
        </p:spPr>
        <p:txBody>
          <a:bodyPr/>
          <a:lstStyle/>
          <a:p>
            <a:r>
              <a:rPr lang="en-US" sz="1000" kern="1200" dirty="0" smtClean="0">
                <a:solidFill>
                  <a:schemeClr val="tx1"/>
                </a:solidFill>
                <a:effectLst/>
              </a:rPr>
              <a:t>•</a:t>
            </a:r>
            <a:r>
              <a:rPr lang="en-US" sz="1000" kern="1200" dirty="0" smtClean="0">
                <a:solidFill>
                  <a:schemeClr val="tx1"/>
                </a:solidFill>
                <a:effectLst/>
              </a:rPr>
              <a:t>Assigned (Formal) Leaders </a:t>
            </a:r>
          </a:p>
          <a:p>
            <a:r>
              <a:rPr lang="en-US" sz="1000" kern="1200" dirty="0" smtClean="0">
                <a:solidFill>
                  <a:schemeClr val="tx1"/>
                </a:solidFill>
                <a:effectLst/>
              </a:rPr>
              <a:t>–Hold positions to which leadership responsibilities are assigned</a:t>
            </a:r>
          </a:p>
          <a:p>
            <a:r>
              <a:rPr lang="en-US" sz="1000" kern="1200" dirty="0" smtClean="0">
                <a:solidFill>
                  <a:schemeClr val="tx1"/>
                </a:solidFill>
                <a:effectLst/>
              </a:rPr>
              <a:t>•Emergent (Informal) Leaders </a:t>
            </a:r>
          </a:p>
          <a:p>
            <a:r>
              <a:rPr lang="en-US" sz="1000" kern="1200" dirty="0" smtClean="0">
                <a:solidFill>
                  <a:schemeClr val="tx1"/>
                </a:solidFill>
                <a:effectLst/>
              </a:rPr>
              <a:t>–Do not hold formal leadership positions but others perceive them to be the most influential member</a:t>
            </a:r>
            <a:r>
              <a:rPr lang="en-US" sz="1000" kern="1200" baseline="0" dirty="0" smtClean="0">
                <a:solidFill>
                  <a:schemeClr val="tx1"/>
                </a:solidFill>
                <a:effectLst/>
              </a:rPr>
              <a:t> </a:t>
            </a:r>
            <a:r>
              <a:rPr lang="en-US" sz="1000" kern="1200" dirty="0" smtClean="0">
                <a:solidFill>
                  <a:schemeClr val="tx1"/>
                </a:solidFill>
                <a:effectLst/>
              </a:rPr>
              <a:t>of the group, often this emerges over time. Common characteristics include: “being verbally involved, being informed, seeking others’ opinions, initiating new ideas, and being firm but not rigid</a:t>
            </a:r>
            <a:r>
              <a:rPr lang="en-US" sz="1000" kern="1200" baseline="0" dirty="0" smtClean="0">
                <a:solidFill>
                  <a:schemeClr val="tx1"/>
                </a:solidFill>
                <a:effectLst/>
              </a:rPr>
              <a:t> </a:t>
            </a:r>
            <a:r>
              <a:rPr lang="en-US" sz="1000" kern="1200" dirty="0" smtClean="0">
                <a:solidFill>
                  <a:schemeClr val="tx1"/>
                </a:solidFill>
                <a:effectLst/>
              </a:rPr>
              <a:t>(Fisher, 1974).” </a:t>
            </a:r>
          </a:p>
          <a:p>
            <a:r>
              <a:rPr lang="en-US" sz="1000" kern="1200" dirty="0" smtClean="0">
                <a:solidFill>
                  <a:schemeClr val="tx1"/>
                </a:solidFill>
                <a:effectLst/>
              </a:rPr>
              <a:t>Bases of Power --French and Raven identify five bases of power.</a:t>
            </a:r>
          </a:p>
          <a:p>
            <a:r>
              <a:rPr lang="en-US" sz="1000" kern="1200" dirty="0" smtClean="0">
                <a:solidFill>
                  <a:schemeClr val="tx1"/>
                </a:solidFill>
                <a:effectLst/>
              </a:rPr>
              <a:t>Referent Power –Based on follower’s identification and liking for the leader. A school teacher who is adored by her students has referent power.</a:t>
            </a:r>
          </a:p>
          <a:p>
            <a:r>
              <a:rPr lang="en-US" sz="1000" kern="1200" dirty="0" smtClean="0">
                <a:solidFill>
                  <a:schemeClr val="tx1"/>
                </a:solidFill>
                <a:effectLst/>
              </a:rPr>
              <a:t>Expert Power –Based on followers’ perceptions of the leader’s competence. A tour guide who is knowledgeable about a foreign country.</a:t>
            </a:r>
          </a:p>
          <a:p>
            <a:r>
              <a:rPr lang="en-US" sz="1000" kern="1200" dirty="0" smtClean="0">
                <a:solidFill>
                  <a:schemeClr val="tx1"/>
                </a:solidFill>
                <a:effectLst/>
              </a:rPr>
              <a:t>Legitimate Power –Associated with having status or formal job authority. A judge who administers sentences in the courtroom exhibits legitimate power.</a:t>
            </a:r>
          </a:p>
          <a:p>
            <a:r>
              <a:rPr lang="en-US" sz="1000" kern="1200" dirty="0" smtClean="0">
                <a:solidFill>
                  <a:schemeClr val="tx1"/>
                </a:solidFill>
                <a:effectLst/>
              </a:rPr>
              <a:t>Reward Power –Derived from having the capacity to provide rewards to others. A supervisor who gives rewards to employees who work hard is using reward power. </a:t>
            </a:r>
          </a:p>
          <a:p>
            <a:r>
              <a:rPr lang="en-US" sz="1000" kern="1200" dirty="0" smtClean="0">
                <a:solidFill>
                  <a:schemeClr val="tx1"/>
                </a:solidFill>
                <a:effectLst/>
              </a:rPr>
              <a:t>Coercive Power –Derived from having the capacity to penalize or punish others. A coach who sits players on the bench for being late to practice is</a:t>
            </a:r>
            <a:r>
              <a:rPr lang="en-US" sz="1000" kern="1200" baseline="0" dirty="0" smtClean="0">
                <a:solidFill>
                  <a:schemeClr val="tx1"/>
                </a:solidFill>
                <a:effectLst/>
              </a:rPr>
              <a:t> </a:t>
            </a:r>
            <a:r>
              <a:rPr lang="en-US" sz="1000" kern="1200" dirty="0" smtClean="0">
                <a:solidFill>
                  <a:schemeClr val="tx1"/>
                </a:solidFill>
                <a:effectLst/>
              </a:rPr>
              <a:t>using coercive power. </a:t>
            </a:r>
          </a:p>
          <a:p>
            <a:r>
              <a:rPr lang="en-US" sz="1000" kern="1200" dirty="0" smtClean="0">
                <a:solidFill>
                  <a:schemeClr val="tx1"/>
                </a:solidFill>
                <a:effectLst/>
              </a:rPr>
              <a:t>Authority Types </a:t>
            </a:r>
          </a:p>
          <a:p>
            <a:r>
              <a:rPr lang="en-US" sz="1000" u="sng" kern="1200" dirty="0" smtClean="0">
                <a:solidFill>
                  <a:schemeClr val="tx1"/>
                </a:solidFill>
                <a:effectLst/>
              </a:rPr>
              <a:t>Traditional </a:t>
            </a:r>
            <a:r>
              <a:rPr lang="en-US" sz="1000" kern="1200" dirty="0" smtClean="0">
                <a:solidFill>
                  <a:schemeClr val="tx1"/>
                </a:solidFill>
                <a:effectLst/>
              </a:rPr>
              <a:t>authority is legitimated by the sanctity of tradition. The ability and right to rule is passed </a:t>
            </a:r>
            <a:r>
              <a:rPr lang="en-US" sz="1000" kern="1200" dirty="0" smtClean="0">
                <a:solidFill>
                  <a:schemeClr val="tx1"/>
                </a:solidFill>
                <a:effectLst/>
              </a:rPr>
              <a:t>down. It </a:t>
            </a:r>
            <a:r>
              <a:rPr lang="en-US" sz="1000" kern="1200" dirty="0" smtClean="0">
                <a:solidFill>
                  <a:schemeClr val="tx1"/>
                </a:solidFill>
                <a:effectLst/>
              </a:rPr>
              <a:t>does not change overtime, does not facilitate social change, tends to be irrational and inconsistent, and perpetuates the status quo.</a:t>
            </a:r>
          </a:p>
          <a:p>
            <a:r>
              <a:rPr lang="en-US" sz="1000" u="sng" kern="1200" dirty="0" smtClean="0">
                <a:solidFill>
                  <a:schemeClr val="tx1"/>
                </a:solidFill>
                <a:effectLst/>
              </a:rPr>
              <a:t>Charismatic</a:t>
            </a:r>
            <a:r>
              <a:rPr lang="en-US" sz="1000" kern="1200" dirty="0" smtClean="0">
                <a:solidFill>
                  <a:schemeClr val="tx1"/>
                </a:solidFill>
                <a:effectLst/>
              </a:rPr>
              <a:t> authority is found in a leader whose mission and vision inspire others. It is based upon the </a:t>
            </a:r>
            <a:r>
              <a:rPr lang="en-US" sz="1000" kern="1200" dirty="0" smtClean="0">
                <a:solidFill>
                  <a:schemeClr val="tx1"/>
                </a:solidFill>
                <a:effectLst/>
              </a:rPr>
              <a:t>perceived </a:t>
            </a:r>
            <a:r>
              <a:rPr lang="en-US" sz="1000" kern="1200" dirty="0" smtClean="0">
                <a:solidFill>
                  <a:schemeClr val="tx1"/>
                </a:solidFill>
                <a:effectLst/>
              </a:rPr>
              <a:t>characteristics of an individual. </a:t>
            </a:r>
            <a:endParaRPr lang="en-US" sz="1000" kern="1200" dirty="0" smtClean="0">
              <a:solidFill>
                <a:schemeClr val="tx1"/>
              </a:solidFill>
              <a:effectLst/>
            </a:endParaRPr>
          </a:p>
          <a:p>
            <a:r>
              <a:rPr lang="en-US" sz="1000" u="sng" kern="1200" dirty="0" smtClean="0">
                <a:solidFill>
                  <a:schemeClr val="tx1"/>
                </a:solidFill>
                <a:effectLst/>
              </a:rPr>
              <a:t>Legal</a:t>
            </a:r>
            <a:r>
              <a:rPr lang="en-US" sz="1000" kern="1200" dirty="0" smtClean="0">
                <a:solidFill>
                  <a:schemeClr val="tx1"/>
                </a:solidFill>
                <a:effectLst/>
              </a:rPr>
              <a:t>-rational </a:t>
            </a:r>
            <a:r>
              <a:rPr lang="en-US" sz="1000" kern="1200" dirty="0" smtClean="0">
                <a:solidFill>
                  <a:schemeClr val="tx1"/>
                </a:solidFill>
                <a:effectLst/>
              </a:rPr>
              <a:t>authority is empowered by a formalistic belief in the content of the law (legal) or natural law (rationality). Obedience is not given to </a:t>
            </a:r>
            <a:r>
              <a:rPr lang="en-US" sz="1000" kern="1200" dirty="0" smtClean="0">
                <a:solidFill>
                  <a:schemeClr val="tx1"/>
                </a:solidFill>
                <a:effectLst/>
              </a:rPr>
              <a:t>a </a:t>
            </a:r>
            <a:r>
              <a:rPr lang="en-US" sz="1000" kern="1200" dirty="0" smtClean="0">
                <a:solidFill>
                  <a:schemeClr val="tx1"/>
                </a:solidFill>
                <a:effectLst/>
              </a:rPr>
              <a:t>set of uniform principles</a:t>
            </a:r>
            <a:r>
              <a:rPr lang="en-US" sz="1000" kern="1200" dirty="0" smtClean="0">
                <a:solidFill>
                  <a:schemeClr val="tx1"/>
                </a:solidFill>
                <a:effectLst/>
              </a:rPr>
              <a:t>.</a:t>
            </a:r>
          </a:p>
          <a:p>
            <a:endParaRPr lang="en-US" sz="1000" dirty="0"/>
          </a:p>
        </p:txBody>
      </p:sp>
      <p:sp>
        <p:nvSpPr>
          <p:cNvPr id="4" name="Slide Number Placeholder 3"/>
          <p:cNvSpPr>
            <a:spLocks noGrp="1"/>
          </p:cNvSpPr>
          <p:nvPr>
            <p:ph type="sldNum" sz="quarter" idx="10"/>
          </p:nvPr>
        </p:nvSpPr>
        <p:spPr/>
        <p:txBody>
          <a:bodyPr/>
          <a:lstStyle/>
          <a:p>
            <a:fld id="{8775A74F-136F-4D67-A318-FF2F13007E3A}" type="slidenum">
              <a:rPr lang="en-US" smtClean="0"/>
              <a:t>19</a:t>
            </a:fld>
            <a:endParaRPr lang="en-US"/>
          </a:p>
        </p:txBody>
      </p:sp>
    </p:spTree>
    <p:extLst>
      <p:ext uri="{BB962C8B-B14F-4D97-AF65-F5344CB8AC3E}">
        <p14:creationId xmlns:p14="http://schemas.microsoft.com/office/powerpoint/2010/main" val="345360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a:t>
            </a:r>
            <a:r>
              <a:rPr lang="en-US" baseline="0" dirty="0" smtClean="0"/>
              <a:t> yourself</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2</a:t>
            </a:fld>
            <a:endParaRPr lang="en-US"/>
          </a:p>
        </p:txBody>
      </p:sp>
    </p:spTree>
    <p:extLst>
      <p:ext uri="{BB962C8B-B14F-4D97-AF65-F5344CB8AC3E}">
        <p14:creationId xmlns:p14="http://schemas.microsoft.com/office/powerpoint/2010/main" val="16777760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20</a:t>
            </a:fld>
            <a:endParaRPr lang="en-US"/>
          </a:p>
        </p:txBody>
      </p:sp>
    </p:spTree>
    <p:extLst>
      <p:ext uri="{BB962C8B-B14F-4D97-AF65-F5344CB8AC3E}">
        <p14:creationId xmlns:p14="http://schemas.microsoft.com/office/powerpoint/2010/main" val="612927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21</a:t>
            </a:fld>
            <a:endParaRPr lang="en-US"/>
          </a:p>
        </p:txBody>
      </p:sp>
    </p:spTree>
    <p:extLst>
      <p:ext uri="{BB962C8B-B14F-4D97-AF65-F5344CB8AC3E}">
        <p14:creationId xmlns:p14="http://schemas.microsoft.com/office/powerpoint/2010/main" val="22517430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22</a:t>
            </a:fld>
            <a:endParaRPr lang="en-US"/>
          </a:p>
        </p:txBody>
      </p:sp>
    </p:spTree>
    <p:extLst>
      <p:ext uri="{BB962C8B-B14F-4D97-AF65-F5344CB8AC3E}">
        <p14:creationId xmlns:p14="http://schemas.microsoft.com/office/powerpoint/2010/main" val="3036834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23</a:t>
            </a:fld>
            <a:endParaRPr lang="en-US"/>
          </a:p>
        </p:txBody>
      </p:sp>
    </p:spTree>
    <p:extLst>
      <p:ext uri="{BB962C8B-B14F-4D97-AF65-F5344CB8AC3E}">
        <p14:creationId xmlns:p14="http://schemas.microsoft.com/office/powerpoint/2010/main" val="4105874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Famous for different reasons with different styles, different traits...but all of them had</a:t>
            </a:r>
            <a:r>
              <a:rPr lang="en-US" baseline="0" dirty="0" smtClean="0"/>
              <a:t> a vision and....passion</a:t>
            </a:r>
            <a:endParaRPr lang="en-US" dirty="0" smtClean="0"/>
          </a:p>
          <a:p>
            <a:endParaRPr lang="en-US" sz="1200" dirty="0" smtClean="0"/>
          </a:p>
          <a:p>
            <a:r>
              <a:rPr lang="en-US" sz="1200" dirty="0" smtClean="0"/>
              <a:t>It seems to be one of those qualities that you know when you see</a:t>
            </a:r>
            <a:r>
              <a:rPr lang="en-US" sz="1200" baseline="0" dirty="0" smtClean="0"/>
              <a:t> </a:t>
            </a:r>
            <a:r>
              <a:rPr lang="en-US" sz="1200" dirty="0" smtClean="0"/>
              <a:t>it, but is difficult to describe. </a:t>
            </a:r>
            <a:r>
              <a:rPr lang="en-US" sz="1200" dirty="0" smtClean="0"/>
              <a:t>Many </a:t>
            </a:r>
            <a:r>
              <a:rPr lang="en-US" sz="1200" dirty="0" smtClean="0"/>
              <a:t>associate leadership with one person leading. Four things stand out</a:t>
            </a:r>
            <a:r>
              <a:rPr lang="en-US" sz="1200" baseline="0" dirty="0" smtClean="0"/>
              <a:t> </a:t>
            </a:r>
            <a:r>
              <a:rPr lang="en-US" sz="1200" dirty="0" smtClean="0"/>
              <a:t>in this respect. </a:t>
            </a:r>
            <a:r>
              <a:rPr lang="en-US" sz="1400" b="1" dirty="0" smtClean="0"/>
              <a:t>First, to lead involves influencing others. Second, where there are leaders</a:t>
            </a:r>
            <a:r>
              <a:rPr lang="en-US" sz="1400" b="1" baseline="0" dirty="0" smtClean="0"/>
              <a:t> </a:t>
            </a:r>
            <a:r>
              <a:rPr lang="en-US" sz="1400" b="1" dirty="0" smtClean="0"/>
              <a:t>there are followers. Third, leaders seem to come to the fore when there is a crisis or</a:t>
            </a:r>
            <a:r>
              <a:rPr lang="en-US" sz="1400" b="1" baseline="0" dirty="0" smtClean="0"/>
              <a:t> </a:t>
            </a:r>
            <a:r>
              <a:rPr lang="en-US" sz="1400" b="1" dirty="0" smtClean="0"/>
              <a:t>special problem. In other words, they often become visible when an innovative response</a:t>
            </a:r>
            <a:r>
              <a:rPr lang="en-US" sz="1400" b="1" baseline="0" dirty="0" smtClean="0"/>
              <a:t> </a:t>
            </a:r>
            <a:r>
              <a:rPr lang="en-US" sz="1400" b="1" dirty="0" smtClean="0"/>
              <a:t>is needed. Fourth, leaders are people who</a:t>
            </a:r>
            <a:r>
              <a:rPr lang="en-US" sz="1400" b="1" baseline="0" dirty="0" smtClean="0"/>
              <a:t> </a:t>
            </a:r>
            <a:r>
              <a:rPr lang="en-US" sz="1400" b="1" dirty="0" smtClean="0"/>
              <a:t>have a clear idea of what they want to achieve</a:t>
            </a:r>
            <a:r>
              <a:rPr lang="en-US" sz="1400" b="1" baseline="0" dirty="0" smtClean="0"/>
              <a:t> </a:t>
            </a:r>
            <a:r>
              <a:rPr lang="en-US" sz="1400" b="1" dirty="0" smtClean="0"/>
              <a:t>and why. Thus, leaders are people who are able to think and act creatively in non-routine</a:t>
            </a:r>
            <a:r>
              <a:rPr lang="en-US" sz="1400" b="1" baseline="0" dirty="0" smtClean="0"/>
              <a:t> </a:t>
            </a:r>
            <a:r>
              <a:rPr lang="en-US" sz="1400" b="1" dirty="0" smtClean="0"/>
              <a:t>situations – and who set out to influence the</a:t>
            </a:r>
            <a:r>
              <a:rPr lang="en-US" sz="1400" b="1" baseline="0" dirty="0" smtClean="0"/>
              <a:t> </a:t>
            </a:r>
            <a:r>
              <a:rPr lang="en-US" sz="1400" b="1" dirty="0" smtClean="0"/>
              <a:t>actions, beliefs and feelings of others. In this</a:t>
            </a:r>
            <a:r>
              <a:rPr lang="en-US" sz="1400" b="1" baseline="0" dirty="0" smtClean="0"/>
              <a:t> </a:t>
            </a:r>
            <a:r>
              <a:rPr lang="en-US" sz="1400" b="1" dirty="0" smtClean="0"/>
              <a:t>sense being a ‘leader’ is personal</a:t>
            </a:r>
            <a:r>
              <a:rPr lang="en-US" sz="1200" dirty="0" smtClean="0"/>
              <a:t>. It flows from an individual’s qualities and actions.</a:t>
            </a:r>
            <a:r>
              <a:rPr lang="en-US" sz="1200" baseline="0" dirty="0" smtClean="0"/>
              <a:t> </a:t>
            </a:r>
            <a:r>
              <a:rPr lang="en-US" sz="1200" dirty="0" smtClean="0"/>
              <a:t>However, it is also often linked to some other role such</a:t>
            </a:r>
            <a:r>
              <a:rPr lang="en-US" sz="1200" baseline="0" dirty="0" smtClean="0"/>
              <a:t> </a:t>
            </a:r>
            <a:r>
              <a:rPr lang="en-US" sz="1200" dirty="0" smtClean="0"/>
              <a:t>as manager or expert. Here there</a:t>
            </a:r>
            <a:r>
              <a:rPr lang="en-US" sz="1200" baseline="0" dirty="0" smtClean="0"/>
              <a:t> </a:t>
            </a:r>
            <a:r>
              <a:rPr lang="en-US" sz="1200" dirty="0" smtClean="0"/>
              <a:t>can be a lot of confusion. Not all managers, for example, are leaders; and not all leaders</a:t>
            </a:r>
            <a:r>
              <a:rPr lang="en-US" sz="1200" baseline="0" dirty="0" smtClean="0"/>
              <a:t> </a:t>
            </a:r>
            <a:r>
              <a:rPr lang="en-US" sz="1200" dirty="0" smtClean="0"/>
              <a:t>are managers.</a:t>
            </a:r>
          </a:p>
          <a:p>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24</a:t>
            </a:fld>
            <a:endParaRPr lang="en-US" dirty="0"/>
          </a:p>
        </p:txBody>
      </p:sp>
    </p:spTree>
    <p:extLst>
      <p:ext uri="{BB962C8B-B14F-4D97-AF65-F5344CB8AC3E}">
        <p14:creationId xmlns:p14="http://schemas.microsoft.com/office/powerpoint/2010/main" val="832129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25</a:t>
            </a:fld>
            <a:endParaRPr lang="en-US"/>
          </a:p>
        </p:txBody>
      </p:sp>
    </p:spTree>
    <p:extLst>
      <p:ext uri="{BB962C8B-B14F-4D97-AF65-F5344CB8AC3E}">
        <p14:creationId xmlns:p14="http://schemas.microsoft.com/office/powerpoint/2010/main" val="1649006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0" fontAlgn="base" latinLnBrk="0" hangingPunct="0"/>
            <a:r>
              <a:rPr lang="en-US" sz="1200" b="1" i="0" u="sng" strike="noStrike" kern="1200" baseline="0" dirty="0" smtClean="0">
                <a:solidFill>
                  <a:schemeClr val="tx1"/>
                </a:solidFill>
                <a:effectLst/>
                <a:latin typeface="+mn-lt"/>
                <a:ea typeface="+mn-ea"/>
                <a:cs typeface="+mn-cs"/>
              </a:rPr>
              <a:t>MANAGING</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(Doing things right)</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Administration</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Maintenance</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Systems/Structure</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Short Range</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How?</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Compliance</a:t>
            </a:r>
            <a:r>
              <a:rPr lang="en-US" sz="1200" b="0" i="0" u="none" strike="noStrike" kern="1200" baseline="0" dirty="0" smtClean="0">
                <a:solidFill>
                  <a:schemeClr val="tx1"/>
                </a:solidFill>
                <a:effectLst/>
                <a:latin typeface="+mn-lt"/>
                <a:ea typeface="+mn-ea"/>
                <a:cs typeface="+mn-cs"/>
              </a:rPr>
              <a:t> </a:t>
            </a:r>
            <a:r>
              <a:rPr lang="en-US" sz="1200" b="1" i="0" u="none" strike="noStrike" kern="1200" baseline="0" dirty="0" smtClean="0">
                <a:solidFill>
                  <a:schemeClr val="tx1"/>
                </a:solidFill>
                <a:effectLst/>
                <a:latin typeface="+mn-lt"/>
                <a:ea typeface="+mn-ea"/>
                <a:cs typeface="+mn-cs"/>
              </a:rPr>
              <a:t>Control</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MANAGEMENT</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1" i="0" u="none" strike="noStrike" kern="1200" baseline="0" dirty="0" smtClean="0">
                <a:solidFill>
                  <a:schemeClr val="tx1"/>
                </a:solidFill>
                <a:effectLst/>
                <a:latin typeface="+mn-lt"/>
                <a:ea typeface="+mn-ea"/>
                <a:cs typeface="+mn-cs"/>
              </a:rPr>
              <a:t>•  Coping with complexity</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Setting goals</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Planning &amp; budgeting</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Organizing &amp; staffing</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Controlling &amp; problem</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solving</a:t>
            </a:r>
            <a:endParaRPr lang="en-US" sz="1200" b="0" i="0" u="none" strike="noStrike" kern="1200" dirty="0" smtClean="0">
              <a:solidFill>
                <a:schemeClr val="tx1"/>
              </a:solidFill>
              <a:effectLst/>
              <a:latin typeface="+mn-lt"/>
              <a:ea typeface="+mn-ea"/>
              <a:cs typeface="+mn-cs"/>
            </a:endParaRPr>
          </a:p>
          <a:p>
            <a:pPr marL="466344" marR="0" indent="-466344" algn="l" rtl="0" eaLnBrk="0" fontAlgn="base" latinLnBrk="0" hangingPunct="0">
              <a:spcBef>
                <a:spcPts val="0"/>
              </a:spcBef>
              <a:spcAft>
                <a:spcPts val="0"/>
              </a:spcAft>
            </a:pPr>
            <a:endParaRPr lang="en-US" sz="1600" b="1" i="0" u="sng" strike="noStrike" kern="1200" baseline="0" dirty="0" smtClean="0">
              <a:ln>
                <a:noFill/>
              </a:ln>
              <a:solidFill>
                <a:srgbClr val="CC0000"/>
              </a:solidFill>
              <a:effectLst/>
              <a:latin typeface="Times New Roman"/>
              <a:ea typeface="ＭＳ Ｐゴシック"/>
              <a:cs typeface="Times New Roman"/>
            </a:endParaRPr>
          </a:p>
          <a:p>
            <a:pPr marL="466344" marR="0" indent="-466344" algn="l" rtl="0" eaLnBrk="0" fontAlgn="base" latinLnBrk="0" hangingPunct="0">
              <a:spcBef>
                <a:spcPts val="0"/>
              </a:spcBef>
              <a:spcAft>
                <a:spcPts val="0"/>
              </a:spcAft>
            </a:pPr>
            <a:r>
              <a:rPr lang="en-US" sz="1600" b="1" i="0" u="sng" strike="noStrike" kern="1200" baseline="0" dirty="0" smtClean="0">
                <a:ln>
                  <a:noFill/>
                </a:ln>
                <a:solidFill>
                  <a:srgbClr val="CC0000"/>
                </a:solidFill>
                <a:effectLst/>
                <a:latin typeface="Times New Roman"/>
                <a:ea typeface="ＭＳ Ｐゴシック"/>
                <a:cs typeface="Times New Roman"/>
              </a:rPr>
              <a:t>LEADING</a:t>
            </a:r>
            <a:endParaRPr lang="en-US" sz="1200" b="0" i="0" u="none" strike="noStrike" dirty="0" smtClean="0">
              <a:effectLst/>
              <a:latin typeface="Arial"/>
            </a:endParaRPr>
          </a:p>
          <a:p>
            <a:pPr marL="466344" marR="0" indent="-466344" algn="l" rtl="0" eaLnBrk="0" fontAlgn="base" latinLnBrk="0" hangingPunct="0">
              <a:spcBef>
                <a:spcPts val="0"/>
              </a:spcBef>
              <a:spcAft>
                <a:spcPts val="0"/>
              </a:spcAft>
            </a:pPr>
            <a:r>
              <a:rPr lang="en-US" sz="1200" b="1" i="0" u="none" strike="noStrike" kern="1200" baseline="0" dirty="0" smtClean="0">
                <a:ln>
                  <a:noFill/>
                </a:ln>
                <a:solidFill>
                  <a:srgbClr val="000000"/>
                </a:solidFill>
                <a:effectLst/>
                <a:latin typeface="Times New Roman"/>
                <a:ea typeface="ＭＳ Ｐゴシック"/>
                <a:cs typeface="Times New Roman"/>
              </a:rPr>
              <a:t>(Doing the right things)</a:t>
            </a:r>
            <a:r>
              <a:rPr lang="en-US" sz="1200" b="0" i="0" u="none" strike="noStrike" kern="1200" baseline="0" dirty="0" smtClean="0">
                <a:ln>
                  <a:noFill/>
                </a:ln>
                <a:solidFill>
                  <a:schemeClr val="tx1"/>
                </a:solidFill>
                <a:effectLst/>
                <a:latin typeface="Arial"/>
                <a:ea typeface="+mn-ea"/>
                <a:cs typeface="+mn-cs"/>
              </a:rPr>
              <a:t> </a:t>
            </a:r>
            <a:r>
              <a:rPr lang="en-US" sz="1200" b="1" i="0" u="none" strike="noStrike" kern="1200" baseline="0" dirty="0" smtClean="0">
                <a:ln>
                  <a:noFill/>
                </a:ln>
                <a:solidFill>
                  <a:srgbClr val="000000"/>
                </a:solidFill>
                <a:effectLst/>
                <a:latin typeface="Times New Roman"/>
                <a:ea typeface="ＭＳ Ｐゴシック"/>
                <a:cs typeface="Times New Roman"/>
              </a:rPr>
              <a:t>Innovation</a:t>
            </a:r>
            <a:r>
              <a:rPr lang="en-US" sz="1200" b="0" i="0" u="none" strike="noStrike" kern="1200" baseline="0" dirty="0" smtClean="0">
                <a:ln>
                  <a:noFill/>
                </a:ln>
                <a:solidFill>
                  <a:schemeClr val="tx1"/>
                </a:solidFill>
                <a:effectLst/>
                <a:latin typeface="Arial"/>
                <a:ea typeface="+mn-ea"/>
                <a:cs typeface="+mn-cs"/>
              </a:rPr>
              <a:t> </a:t>
            </a:r>
            <a:r>
              <a:rPr lang="en-US" sz="1200" b="1" i="0" u="none" strike="noStrike" kern="1200" baseline="0" dirty="0" smtClean="0">
                <a:ln>
                  <a:noFill/>
                </a:ln>
                <a:solidFill>
                  <a:srgbClr val="000000"/>
                </a:solidFill>
                <a:effectLst/>
                <a:latin typeface="Times New Roman"/>
                <a:ea typeface="ＭＳ Ｐゴシック"/>
                <a:cs typeface="Times New Roman"/>
              </a:rPr>
              <a:t>Development</a:t>
            </a:r>
            <a:r>
              <a:rPr lang="en-US" sz="1200" b="0" i="0" u="none" strike="noStrike" kern="1200" baseline="0" dirty="0" smtClean="0">
                <a:ln>
                  <a:noFill/>
                </a:ln>
                <a:solidFill>
                  <a:schemeClr val="tx1"/>
                </a:solidFill>
                <a:effectLst/>
                <a:latin typeface="Arial"/>
                <a:ea typeface="+mn-ea"/>
                <a:cs typeface="+mn-cs"/>
              </a:rPr>
              <a:t> </a:t>
            </a:r>
            <a:r>
              <a:rPr lang="en-US" sz="1200" b="1" i="0" u="none" strike="noStrike" kern="1200" baseline="0" dirty="0" smtClean="0">
                <a:ln>
                  <a:noFill/>
                </a:ln>
                <a:solidFill>
                  <a:srgbClr val="000000"/>
                </a:solidFill>
                <a:effectLst/>
                <a:latin typeface="Times New Roman"/>
                <a:ea typeface="ＭＳ Ｐゴシック"/>
                <a:cs typeface="Times New Roman"/>
              </a:rPr>
              <a:t>People</a:t>
            </a:r>
            <a:r>
              <a:rPr lang="en-US" sz="1200" b="0" i="0" u="none" strike="noStrike" kern="1200" baseline="0" dirty="0" smtClean="0">
                <a:ln>
                  <a:noFill/>
                </a:ln>
                <a:solidFill>
                  <a:schemeClr val="tx1"/>
                </a:solidFill>
                <a:effectLst/>
                <a:latin typeface="Arial"/>
                <a:ea typeface="+mn-ea"/>
                <a:cs typeface="+mn-cs"/>
              </a:rPr>
              <a:t> </a:t>
            </a:r>
            <a:r>
              <a:rPr lang="en-US" sz="1200" b="1" i="0" u="none" strike="noStrike" kern="1200" baseline="0" dirty="0" smtClean="0">
                <a:ln>
                  <a:noFill/>
                </a:ln>
                <a:solidFill>
                  <a:srgbClr val="000000"/>
                </a:solidFill>
                <a:effectLst/>
                <a:latin typeface="Times New Roman"/>
                <a:ea typeface="ＭＳ Ｐゴシック"/>
                <a:cs typeface="Times New Roman"/>
              </a:rPr>
              <a:t>Long Range</a:t>
            </a:r>
            <a:r>
              <a:rPr lang="en-US" sz="1200" b="0" i="0" u="none" strike="noStrike" kern="1200" baseline="0" dirty="0" smtClean="0">
                <a:ln>
                  <a:noFill/>
                </a:ln>
                <a:solidFill>
                  <a:schemeClr val="tx1"/>
                </a:solidFill>
                <a:effectLst/>
                <a:latin typeface="Arial"/>
                <a:ea typeface="+mn-ea"/>
                <a:cs typeface="+mn-cs"/>
              </a:rPr>
              <a:t> </a:t>
            </a:r>
            <a:r>
              <a:rPr lang="en-US" sz="1200" b="1" i="0" u="none" strike="noStrike" kern="1200" baseline="0" dirty="0" smtClean="0">
                <a:ln>
                  <a:noFill/>
                </a:ln>
                <a:solidFill>
                  <a:srgbClr val="000000"/>
                </a:solidFill>
                <a:effectLst/>
                <a:latin typeface="Times New Roman"/>
                <a:ea typeface="ＭＳ Ｐゴシック"/>
                <a:cs typeface="Times New Roman"/>
              </a:rPr>
              <a:t>What/Why?</a:t>
            </a:r>
            <a:r>
              <a:rPr lang="en-US" sz="1200" b="0" i="0" u="none" strike="noStrike" kern="1200" baseline="0" dirty="0" smtClean="0">
                <a:ln>
                  <a:noFill/>
                </a:ln>
                <a:solidFill>
                  <a:schemeClr val="tx1"/>
                </a:solidFill>
                <a:effectLst/>
                <a:latin typeface="Arial"/>
                <a:ea typeface="+mn-ea"/>
                <a:cs typeface="+mn-cs"/>
              </a:rPr>
              <a:t> </a:t>
            </a:r>
            <a:r>
              <a:rPr lang="en-US" sz="1200" b="1" i="0" u="none" strike="noStrike" kern="1200" baseline="0" dirty="0" smtClean="0">
                <a:ln>
                  <a:noFill/>
                </a:ln>
                <a:solidFill>
                  <a:srgbClr val="000000"/>
                </a:solidFill>
                <a:effectLst/>
                <a:latin typeface="Times New Roman"/>
                <a:ea typeface="ＭＳ Ｐゴシック"/>
                <a:cs typeface="Times New Roman"/>
              </a:rPr>
              <a:t>Commitment</a:t>
            </a:r>
            <a:r>
              <a:rPr lang="en-US" sz="1200" b="0" i="0" u="none" strike="noStrike" kern="1200" baseline="0" dirty="0" smtClean="0">
                <a:ln>
                  <a:noFill/>
                </a:ln>
                <a:solidFill>
                  <a:schemeClr val="tx1"/>
                </a:solidFill>
                <a:effectLst/>
                <a:latin typeface="Arial"/>
                <a:ea typeface="+mn-ea"/>
                <a:cs typeface="+mn-cs"/>
              </a:rPr>
              <a:t> </a:t>
            </a:r>
            <a:r>
              <a:rPr lang="en-US" sz="1200" b="1" i="0" u="none" strike="noStrike" kern="1200" baseline="0" dirty="0" smtClean="0">
                <a:ln>
                  <a:noFill/>
                </a:ln>
                <a:solidFill>
                  <a:srgbClr val="000000"/>
                </a:solidFill>
                <a:effectLst/>
                <a:latin typeface="Times New Roman"/>
                <a:ea typeface="ＭＳ Ｐゴシック"/>
                <a:cs typeface="Times New Roman"/>
              </a:rPr>
              <a:t>Empowerment</a:t>
            </a:r>
            <a:endParaRPr lang="en-US" sz="1200" b="0" i="0" u="none" strike="noStrike" dirty="0" smtClean="0">
              <a:effectLst/>
              <a:latin typeface="Arial"/>
            </a:endParaRPr>
          </a:p>
          <a:p>
            <a:pPr rtl="0" eaLnBrk="0" fontAlgn="base" latinLnBrk="0" hangingPunct="0"/>
            <a:r>
              <a:rPr lang="en-US" sz="1200" b="1" i="0" u="none" strike="noStrike" kern="1200" baseline="0" dirty="0" smtClean="0">
                <a:solidFill>
                  <a:schemeClr val="tx1"/>
                </a:solidFill>
                <a:effectLst/>
                <a:latin typeface="+mn-lt"/>
                <a:ea typeface="+mn-ea"/>
                <a:cs typeface="+mn-cs"/>
              </a:rPr>
              <a:t>LEADERSHIP</a:t>
            </a:r>
            <a:endParaRPr lang="en-US" sz="1200" b="0" i="0" u="none" strike="noStrike" kern="1200" dirty="0" smtClean="0">
              <a:solidFill>
                <a:schemeClr val="tx1"/>
              </a:solidFill>
              <a:effectLst/>
              <a:latin typeface="+mn-lt"/>
              <a:ea typeface="+mn-ea"/>
              <a:cs typeface="+mn-cs"/>
            </a:endParaRPr>
          </a:p>
          <a:p>
            <a:pPr rtl="0" eaLnBrk="1" fontAlgn="base" latinLnBrk="0" hangingPunct="1"/>
            <a:r>
              <a:rPr lang="en-US" sz="1200" b="1" i="0" u="none" strike="noStrike" kern="1200" baseline="0" dirty="0" smtClean="0">
                <a:solidFill>
                  <a:schemeClr val="tx1"/>
                </a:solidFill>
                <a:effectLst/>
                <a:latin typeface="+mn-lt"/>
                <a:ea typeface="+mn-ea"/>
                <a:cs typeface="+mn-cs"/>
              </a:rPr>
              <a:t>•  Coping with change</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Setting Direction/vision</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Communicating new </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direction</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Aligning people</a:t>
            </a:r>
            <a:endParaRPr lang="en-US" sz="1200" b="0" i="0" u="none" strike="noStrike" kern="1200" dirty="0" smtClean="0">
              <a:solidFill>
                <a:schemeClr val="tx1"/>
              </a:solidFill>
              <a:effectLst/>
              <a:latin typeface="+mn-lt"/>
              <a:ea typeface="+mn-ea"/>
              <a:cs typeface="+mn-cs"/>
            </a:endParaRPr>
          </a:p>
          <a:p>
            <a:pPr rtl="0" eaLnBrk="0" fontAlgn="base" latinLnBrk="0" hangingPunct="0"/>
            <a:r>
              <a:rPr lang="en-US" sz="1200" b="1" i="0" u="none" strike="noStrike" kern="1200" baseline="0" dirty="0" smtClean="0">
                <a:solidFill>
                  <a:schemeClr val="tx1"/>
                </a:solidFill>
                <a:effectLst/>
                <a:latin typeface="+mn-lt"/>
                <a:ea typeface="+mn-ea"/>
                <a:cs typeface="+mn-cs"/>
              </a:rPr>
              <a:t>•  Motivating &amp; inspiring</a:t>
            </a:r>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26</a:t>
            </a:fld>
            <a:endParaRPr lang="en-US"/>
          </a:p>
        </p:txBody>
      </p:sp>
    </p:spTree>
    <p:extLst>
      <p:ext uri="{BB962C8B-B14F-4D97-AF65-F5344CB8AC3E}">
        <p14:creationId xmlns:p14="http://schemas.microsoft.com/office/powerpoint/2010/main" val="325615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27</a:t>
            </a:fld>
            <a:endParaRPr lang="en-US"/>
          </a:p>
        </p:txBody>
      </p:sp>
    </p:spTree>
    <p:extLst>
      <p:ext uri="{BB962C8B-B14F-4D97-AF65-F5344CB8AC3E}">
        <p14:creationId xmlns:p14="http://schemas.microsoft.com/office/powerpoint/2010/main" val="2933438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28</a:t>
            </a:fld>
            <a:endParaRPr lang="en-US"/>
          </a:p>
        </p:txBody>
      </p:sp>
    </p:spTree>
    <p:extLst>
      <p:ext uri="{BB962C8B-B14F-4D97-AF65-F5344CB8AC3E}">
        <p14:creationId xmlns:p14="http://schemas.microsoft.com/office/powerpoint/2010/main" val="15845943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29</a:t>
            </a:fld>
            <a:endParaRPr lang="en-US"/>
          </a:p>
        </p:txBody>
      </p:sp>
    </p:spTree>
    <p:extLst>
      <p:ext uri="{BB962C8B-B14F-4D97-AF65-F5344CB8AC3E}">
        <p14:creationId xmlns:p14="http://schemas.microsoft.com/office/powerpoint/2010/main" val="3705458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this true? Don’t answer out loud, I will ask many rhetorical questions here. But</a:t>
            </a:r>
            <a:r>
              <a:rPr lang="en-US" baseline="0" dirty="0" smtClean="0"/>
              <a:t> seriously, do you believe that truths can be simplified into a statement without any qualifiers?</a:t>
            </a:r>
          </a:p>
          <a:p>
            <a:r>
              <a:rPr lang="en-US" baseline="0" dirty="0" smtClean="0"/>
              <a:t>Do you think Barack Obama would be a good follower in a group led by Fidel Castro? Or the like wise as well...</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3</a:t>
            </a:fld>
            <a:endParaRPr lang="en-US"/>
          </a:p>
        </p:txBody>
      </p:sp>
    </p:spTree>
    <p:extLst>
      <p:ext uri="{BB962C8B-B14F-4D97-AF65-F5344CB8AC3E}">
        <p14:creationId xmlns:p14="http://schemas.microsoft.com/office/powerpoint/2010/main" val="3458033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30</a:t>
            </a:fld>
            <a:endParaRPr lang="en-US"/>
          </a:p>
        </p:txBody>
      </p:sp>
    </p:spTree>
    <p:extLst>
      <p:ext uri="{BB962C8B-B14F-4D97-AF65-F5344CB8AC3E}">
        <p14:creationId xmlns:p14="http://schemas.microsoft.com/office/powerpoint/2010/main" val="894354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31</a:t>
            </a:fld>
            <a:endParaRPr lang="en-US"/>
          </a:p>
        </p:txBody>
      </p:sp>
    </p:spTree>
    <p:extLst>
      <p:ext uri="{BB962C8B-B14F-4D97-AF65-F5344CB8AC3E}">
        <p14:creationId xmlns:p14="http://schemas.microsoft.com/office/powerpoint/2010/main" val="734580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see if I can tie this all together, we have a basic</a:t>
            </a:r>
            <a:r>
              <a:rPr lang="en-US" baseline="0" dirty="0" smtClean="0"/>
              <a:t> understanding of leadership theory and its development....where it is today, we acknowledge that leadership is a process requiring a group and a goal that is sought after, and all leaders have in common a vision or goal that they are striving towards along with the group.</a:t>
            </a:r>
          </a:p>
          <a:p>
            <a:r>
              <a:rPr lang="en-US" baseline="0" dirty="0" smtClean="0"/>
              <a:t>Is this important to us as practitioners both as a group and individuals? What does it have to do with having a professional voice?</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32</a:t>
            </a:fld>
            <a:endParaRPr lang="en-US"/>
          </a:p>
        </p:txBody>
      </p:sp>
    </p:spTree>
    <p:extLst>
      <p:ext uri="{BB962C8B-B14F-4D97-AF65-F5344CB8AC3E}">
        <p14:creationId xmlns:p14="http://schemas.microsoft.com/office/powerpoint/2010/main" val="3231441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Creates an empowered engaged unit of professionals</a:t>
            </a:r>
          </a:p>
          <a:p>
            <a:r>
              <a:rPr lang="en-US" dirty="0" smtClean="0"/>
              <a:t>We must recognize that within our roles we have the ability, opportunity and obligation to assume leadership of ourselves</a:t>
            </a:r>
            <a:r>
              <a:rPr lang="en-US" baseline="0" dirty="0" smtClean="0"/>
              <a:t> and stop burdening our managers.</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33</a:t>
            </a:fld>
            <a:endParaRPr lang="en-US"/>
          </a:p>
        </p:txBody>
      </p:sp>
    </p:spTree>
    <p:extLst>
      <p:ext uri="{BB962C8B-B14F-4D97-AF65-F5344CB8AC3E}">
        <p14:creationId xmlns:p14="http://schemas.microsoft.com/office/powerpoint/2010/main" val="2858516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34</a:t>
            </a:fld>
            <a:endParaRPr lang="en-US"/>
          </a:p>
        </p:txBody>
      </p:sp>
    </p:spTree>
    <p:extLst>
      <p:ext uri="{BB962C8B-B14F-4D97-AF65-F5344CB8AC3E}">
        <p14:creationId xmlns:p14="http://schemas.microsoft.com/office/powerpoint/2010/main" val="16763863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Jim Kouzes and Barry Posner have been working together for more than thirty years, studying leaders, researching leadership, conducting leadership development seminars, and serving as leaders themselves in various capacities. They are coauthors of the award-winning, best-selling book The Leadership </a:t>
            </a:r>
            <a:r>
              <a:rPr lang="en-US" dirty="0" err="1" smtClean="0"/>
              <a:t>Challeng</a:t>
            </a:r>
            <a:endParaRPr lang="en-US" dirty="0" smtClean="0"/>
          </a:p>
          <a:p>
            <a:r>
              <a:rPr lang="en-US" dirty="0" smtClean="0"/>
              <a:t>INSPIRING A SHARED VISION  </a:t>
            </a:r>
            <a:r>
              <a:rPr lang="en-US" altLang="en-US" dirty="0" smtClean="0"/>
              <a:t>James Kouzes and Barry Posner, in </a:t>
            </a:r>
            <a:r>
              <a:rPr lang="en-US" altLang="en-US" i="1" dirty="0" smtClean="0"/>
              <a:t>The Leadership Challenge</a:t>
            </a:r>
            <a:endParaRPr lang="en-US" altLang="en-US" dirty="0" smtClean="0"/>
          </a:p>
          <a:p>
            <a:r>
              <a:rPr lang="en-US" dirty="0" smtClean="0"/>
              <a:t>Inspires a Shared 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  Describes the future we can create,</a:t>
            </a:r>
            <a:r>
              <a:rPr lang="en-US" baseline="0" dirty="0" smtClean="0"/>
              <a:t> </a:t>
            </a:r>
            <a:r>
              <a:rPr lang="en-US" dirty="0" smtClean="0"/>
              <a:t>Shares future dreams,</a:t>
            </a:r>
            <a:r>
              <a:rPr lang="en-US" baseline="0" dirty="0" smtClean="0"/>
              <a:t> </a:t>
            </a:r>
            <a:r>
              <a:rPr lang="en-US" dirty="0" smtClean="0"/>
              <a:t>Communicates positive outlook, Enlists a common vision, Forecasts the future, Contagiously excited about the future</a:t>
            </a:r>
          </a:p>
          <a:p>
            <a:r>
              <a:rPr lang="en-US" dirty="0" smtClean="0"/>
              <a:t>Challenge the process</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  Seeks challenges, Stays up to date, Challenges the status quo, Looks for ways to innovate, Asks "What can we learn?“, Experiments and takes risks </a:t>
            </a:r>
          </a:p>
          <a:p>
            <a:r>
              <a:rPr lang="en-US" dirty="0" smtClean="0"/>
              <a:t>Enables others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t> </a:t>
            </a:r>
            <a:r>
              <a:rPr lang="en-US" altLang="en-US" dirty="0" smtClean="0">
                <a:latin typeface="Georgia" pitchFamily="18" charset="0"/>
              </a:rPr>
              <a:t>•  Involves others in planning , Treats others with respect, Allows others to make decisions , Develops cooperative relationships, Gets others to own project</a:t>
            </a:r>
          </a:p>
          <a:p>
            <a:pPr eaLnBrk="1" hangingPunct="1"/>
            <a:r>
              <a:rPr lang="en-US" altLang="en-US" dirty="0" smtClean="0">
                <a:latin typeface="Georgia" pitchFamily="18" charset="0"/>
              </a:rPr>
              <a:t>•  </a:t>
            </a:r>
            <a:r>
              <a:rPr lang="en-US" dirty="0" smtClean="0">
                <a:latin typeface="Georgia" pitchFamily="18" charset="0"/>
              </a:rPr>
              <a:t>Models the way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Georgia" pitchFamily="18" charset="0"/>
              </a:rPr>
              <a:t> •  Clear on leadership philosophy, Breaks projects into steps, Ensures values are adhered to, Practices what is espoused, Sets clear goals and milestones</a:t>
            </a:r>
          </a:p>
          <a:p>
            <a:pPr eaLnBrk="1" hangingPunct="1"/>
            <a:r>
              <a:rPr lang="en-US" altLang="en-US" dirty="0" smtClean="0">
                <a:latin typeface="Georgia" pitchFamily="18" charset="0"/>
              </a:rPr>
              <a:t>•  </a:t>
            </a:r>
            <a:r>
              <a:rPr lang="en-US" dirty="0" smtClean="0">
                <a:latin typeface="Georgia" pitchFamily="18" charset="0"/>
              </a:rPr>
              <a:t>Encourages Heart</a:t>
            </a:r>
          </a:p>
          <a:p>
            <a:pPr eaLnBrk="1" hangingPunct="1"/>
            <a:r>
              <a:rPr lang="en-US" altLang="en-US" dirty="0" smtClean="0">
                <a:latin typeface="Georgia" pitchFamily="18" charset="0"/>
              </a:rPr>
              <a:t> •  Celebrates milestones,</a:t>
            </a:r>
            <a:r>
              <a:rPr lang="en-US" altLang="en-US" baseline="0" dirty="0" smtClean="0">
                <a:latin typeface="Georgia" pitchFamily="18" charset="0"/>
              </a:rPr>
              <a:t> </a:t>
            </a:r>
            <a:r>
              <a:rPr lang="en-US" altLang="en-US" dirty="0" smtClean="0">
                <a:latin typeface="Georgia" pitchFamily="18" charset="0"/>
              </a:rPr>
              <a:t>Recognizes others' contributions,</a:t>
            </a:r>
            <a:r>
              <a:rPr lang="en-US" altLang="en-US" baseline="0" dirty="0" smtClean="0">
                <a:latin typeface="Georgia" pitchFamily="18" charset="0"/>
              </a:rPr>
              <a:t> </a:t>
            </a:r>
            <a:r>
              <a:rPr lang="en-US" altLang="en-US" dirty="0" smtClean="0">
                <a:latin typeface="Georgia" pitchFamily="18" charset="0"/>
              </a:rPr>
              <a:t>Gives praise for a job well done,</a:t>
            </a:r>
            <a:r>
              <a:rPr lang="en-US" altLang="en-US" baseline="0" dirty="0" smtClean="0">
                <a:latin typeface="Georgia" pitchFamily="18" charset="0"/>
              </a:rPr>
              <a:t> </a:t>
            </a:r>
            <a:r>
              <a:rPr lang="en-US" altLang="en-US" dirty="0" smtClean="0">
                <a:latin typeface="Georgia" pitchFamily="18" charset="0"/>
              </a:rPr>
              <a:t>Gives team appreciation/support,</a:t>
            </a:r>
            <a:r>
              <a:rPr lang="en-US" altLang="en-US" baseline="0" dirty="0" smtClean="0">
                <a:latin typeface="Georgia" pitchFamily="18" charset="0"/>
              </a:rPr>
              <a:t> </a:t>
            </a:r>
            <a:r>
              <a:rPr lang="en-US" altLang="en-US" dirty="0" smtClean="0">
                <a:latin typeface="Georgia" pitchFamily="18" charset="0"/>
              </a:rPr>
              <a:t>Finds ways to celebrates,</a:t>
            </a:r>
            <a:r>
              <a:rPr lang="en-US" altLang="en-US" baseline="0" dirty="0" smtClean="0">
                <a:latin typeface="Georgia" pitchFamily="18" charset="0"/>
              </a:rPr>
              <a:t> </a:t>
            </a:r>
            <a:r>
              <a:rPr lang="en-US" altLang="en-US" dirty="0" smtClean="0">
                <a:latin typeface="Georgia" pitchFamily="18" charset="0"/>
              </a:rPr>
              <a:t>Tells others about group's work</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35</a:t>
            </a:fld>
            <a:endParaRPr lang="en-US"/>
          </a:p>
        </p:txBody>
      </p:sp>
    </p:spTree>
    <p:extLst>
      <p:ext uri="{BB962C8B-B14F-4D97-AF65-F5344CB8AC3E}">
        <p14:creationId xmlns:p14="http://schemas.microsoft.com/office/powerpoint/2010/main" val="3717322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36</a:t>
            </a:fld>
            <a:endParaRPr lang="en-US"/>
          </a:p>
        </p:txBody>
      </p:sp>
    </p:spTree>
    <p:extLst>
      <p:ext uri="{BB962C8B-B14F-4D97-AF65-F5344CB8AC3E}">
        <p14:creationId xmlns:p14="http://schemas.microsoft.com/office/powerpoint/2010/main" val="1329109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37</a:t>
            </a:fld>
            <a:endParaRPr lang="en-US"/>
          </a:p>
        </p:txBody>
      </p:sp>
    </p:spTree>
    <p:extLst>
      <p:ext uri="{BB962C8B-B14F-4D97-AF65-F5344CB8AC3E}">
        <p14:creationId xmlns:p14="http://schemas.microsoft.com/office/powerpoint/2010/main" val="21432933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38</a:t>
            </a:fld>
            <a:endParaRPr lang="en-US"/>
          </a:p>
        </p:txBody>
      </p:sp>
    </p:spTree>
    <p:extLst>
      <p:ext uri="{BB962C8B-B14F-4D97-AF65-F5344CB8AC3E}">
        <p14:creationId xmlns:p14="http://schemas.microsoft.com/office/powerpoint/2010/main" val="25194208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39</a:t>
            </a:fld>
            <a:endParaRPr lang="en-US"/>
          </a:p>
        </p:txBody>
      </p:sp>
    </p:spTree>
    <p:extLst>
      <p:ext uri="{BB962C8B-B14F-4D97-AF65-F5344CB8AC3E}">
        <p14:creationId xmlns:p14="http://schemas.microsoft.com/office/powerpoint/2010/main" val="601143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Benito Mussolini</a:t>
            </a:r>
            <a:r>
              <a:rPr lang="en-US" dirty="0" smtClean="0"/>
              <a:t> an example of a good follower and a good leader? Ok, lets change that to strong instead of good, or even accomplished...maybe if we said an accomplished follower can be an accomplished leader....that might work...I</a:t>
            </a:r>
            <a:r>
              <a:rPr lang="en-US" baseline="0" dirty="0" smtClean="0"/>
              <a:t> don’t know...leadership requires many parts to fit in the right places. It is not very simple.</a:t>
            </a:r>
            <a:endParaRPr lang="en-US" dirty="0" smtClean="0"/>
          </a:p>
        </p:txBody>
      </p:sp>
      <p:sp>
        <p:nvSpPr>
          <p:cNvPr id="4" name="Slide Number Placeholder 3"/>
          <p:cNvSpPr>
            <a:spLocks noGrp="1"/>
          </p:cNvSpPr>
          <p:nvPr>
            <p:ph type="sldNum" sz="quarter" idx="10"/>
          </p:nvPr>
        </p:nvSpPr>
        <p:spPr/>
        <p:txBody>
          <a:bodyPr/>
          <a:lstStyle/>
          <a:p>
            <a:fld id="{8775A74F-136F-4D67-A318-FF2F13007E3A}" type="slidenum">
              <a:rPr lang="en-US" smtClean="0"/>
              <a:t>4</a:t>
            </a:fld>
            <a:endParaRPr lang="en-US"/>
          </a:p>
        </p:txBody>
      </p:sp>
    </p:spTree>
    <p:extLst>
      <p:ext uri="{BB962C8B-B14F-4D97-AF65-F5344CB8AC3E}">
        <p14:creationId xmlns:p14="http://schemas.microsoft.com/office/powerpoint/2010/main" val="361601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40</a:t>
            </a:fld>
            <a:endParaRPr lang="en-US"/>
          </a:p>
        </p:txBody>
      </p:sp>
    </p:spTree>
    <p:extLst>
      <p:ext uri="{BB962C8B-B14F-4D97-AF65-F5344CB8AC3E}">
        <p14:creationId xmlns:p14="http://schemas.microsoft.com/office/powerpoint/2010/main" val="28189794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75A74F-136F-4D67-A318-FF2F13007E3A}" type="slidenum">
              <a:rPr lang="en-US" smtClean="0"/>
              <a:t>41</a:t>
            </a:fld>
            <a:endParaRPr lang="en-US"/>
          </a:p>
        </p:txBody>
      </p:sp>
    </p:spTree>
    <p:extLst>
      <p:ext uri="{BB962C8B-B14F-4D97-AF65-F5344CB8AC3E}">
        <p14:creationId xmlns:p14="http://schemas.microsoft.com/office/powerpoint/2010/main" val="3243099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satisfy the CE requirements...</a:t>
            </a:r>
          </a:p>
          <a:p>
            <a:r>
              <a:rPr lang="en-US" baseline="0" dirty="0" smtClean="0"/>
              <a:t>by then end of this session you will be able to</a:t>
            </a:r>
          </a:p>
          <a:p>
            <a:r>
              <a:rPr lang="en-US" dirty="0" smtClean="0"/>
              <a:t>Define and identify Leadership</a:t>
            </a:r>
          </a:p>
          <a:p>
            <a:r>
              <a:rPr lang="en-US" dirty="0" smtClean="0"/>
              <a:t>Describe some Leadership Theory and Styles</a:t>
            </a:r>
          </a:p>
          <a:p>
            <a:r>
              <a:rPr lang="en-US" dirty="0" smtClean="0"/>
              <a:t>Discuss the practical application and benefits of developing leadership skills</a:t>
            </a:r>
          </a:p>
          <a:p>
            <a:r>
              <a:rPr lang="en-US" dirty="0" smtClean="0"/>
              <a:t>Discuss leadership as a source of community growth</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5</a:t>
            </a:fld>
            <a:endParaRPr lang="en-US"/>
          </a:p>
        </p:txBody>
      </p:sp>
    </p:spTree>
    <p:extLst>
      <p:ext uri="{BB962C8B-B14F-4D97-AF65-F5344CB8AC3E}">
        <p14:creationId xmlns:p14="http://schemas.microsoft.com/office/powerpoint/2010/main" val="4101227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Ralph </a:t>
            </a:r>
            <a:r>
              <a:rPr lang="en-US" b="1" dirty="0" err="1" smtClean="0"/>
              <a:t>Stogdill</a:t>
            </a:r>
            <a:r>
              <a:rPr lang="en-US" dirty="0" smtClean="0"/>
              <a:t> was a Professor Emeritus of Management Science and Psychology at Ohio State University and was internationally known for his research and publications on leadership and organizations. He was a Fellow of both the American Psychological Association and the Academy of Management. </a:t>
            </a:r>
            <a:r>
              <a:rPr lang="en-US" dirty="0" err="1" smtClean="0"/>
              <a:t>Stogdill</a:t>
            </a:r>
            <a:r>
              <a:rPr lang="en-US" dirty="0" smtClean="0"/>
              <a:t> became a leader in leadership research with the publication of his first article "Personal Factors Associated with Leadership: A Survey of the Literature" in 1948. In 1974 he authored the fundamental </a:t>
            </a:r>
            <a:r>
              <a:rPr lang="en-US" i="1" dirty="0" smtClean="0"/>
              <a:t>Handbook of Leadership: A Survey of Theory and Research</a:t>
            </a:r>
            <a:r>
              <a:rPr lang="en-US" dirty="0" smtClean="0"/>
              <a:t>. </a:t>
            </a:r>
          </a:p>
          <a:p>
            <a:r>
              <a:rPr lang="en-US" dirty="0" smtClean="0"/>
              <a:t>To define leadership</a:t>
            </a:r>
            <a:r>
              <a:rPr lang="en-US" baseline="0" dirty="0" smtClean="0"/>
              <a:t> like someone who has followers or someone who gets people to accomplish tasks is underestimating the various factors that come together to create leadership. Note, I say leadership and not leaders, leaders is an adjectives, describing a person, leadership is a noun inferring guiders.</a:t>
            </a:r>
          </a:p>
          <a:p>
            <a:r>
              <a:rPr lang="en-US" baseline="0" dirty="0" smtClean="0"/>
              <a:t>Leadership can truly only be found in a group that has some direction, up, down, forward, backward, even stagnant groups have leadership. Lets’ agree that Leadership is the guiding philosophy </a:t>
            </a:r>
            <a:r>
              <a:rPr lang="en-US" baseline="0" dirty="0" smtClean="0"/>
              <a:t> the common goals, of </a:t>
            </a:r>
            <a:r>
              <a:rPr lang="en-US" baseline="0" dirty="0" smtClean="0"/>
              <a:t>a group whether it be from a singular person or a group. Does that work?</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6</a:t>
            </a:fld>
            <a:endParaRPr lang="en-US"/>
          </a:p>
        </p:txBody>
      </p:sp>
    </p:spTree>
    <p:extLst>
      <p:ext uri="{BB962C8B-B14F-4D97-AF65-F5344CB8AC3E}">
        <p14:creationId xmlns:p14="http://schemas.microsoft.com/office/powerpoint/2010/main" val="3089164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it one step further</a:t>
            </a:r>
          </a:p>
          <a:p>
            <a:r>
              <a:rPr lang="en-US" dirty="0" smtClean="0"/>
              <a:t>To have leadership, we need a group and a direction or goals,</a:t>
            </a:r>
            <a:r>
              <a:rPr lang="en-US" baseline="0" dirty="0" smtClean="0"/>
              <a:t> which we already agreed on. But there is one more thing. As exampled in our own society with the political office elections, leadership ....its goals and movement, are greatly impacted by other factors...desires of the group and the individuals that act as leaders. It truly is multifactorial and therefore becomes a process.</a:t>
            </a:r>
          </a:p>
          <a:p>
            <a:r>
              <a:rPr lang="en-US" baseline="0" dirty="0" smtClean="0"/>
              <a:t> A process that is ever evolving as is dictated by the needs of the group and its desire to exist.</a:t>
            </a:r>
            <a:endParaRPr lang="en-US" dirty="0" smtClean="0"/>
          </a:p>
          <a:p>
            <a:endParaRPr lang="en-US" dirty="0" smtClean="0"/>
          </a:p>
          <a:p>
            <a:r>
              <a:rPr lang="en-US" dirty="0" smtClean="0"/>
              <a:t>Leadership now is no longer a stagnant word that can be defined but</a:t>
            </a:r>
            <a:r>
              <a:rPr lang="en-US" baseline="0" dirty="0" smtClean="0"/>
              <a:t> must be viewed in a context of group dynamics. </a:t>
            </a:r>
            <a:endParaRPr lang="en-US" baseline="0" dirty="0" smtClean="0"/>
          </a:p>
          <a:p>
            <a:r>
              <a:rPr lang="en-US" dirty="0" smtClean="0"/>
              <a:t>A dynamic force</a:t>
            </a:r>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7</a:t>
            </a:fld>
            <a:endParaRPr lang="en-US"/>
          </a:p>
        </p:txBody>
      </p:sp>
    </p:spTree>
    <p:extLst>
      <p:ext uri="{BB962C8B-B14F-4D97-AF65-F5344CB8AC3E}">
        <p14:creationId xmlns:p14="http://schemas.microsoft.com/office/powerpoint/2010/main" val="175646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 cannot simply say that leadership is the power or ability to lead other people</a:t>
            </a:r>
            <a:r>
              <a:rPr lang="en-US" sz="1200" baseline="0" dirty="0" smtClean="0"/>
              <a:t>. </a:t>
            </a:r>
            <a:r>
              <a:rPr lang="en-US" sz="1200" dirty="0" smtClean="0"/>
              <a:t>That sounds more like a job description.....</a:t>
            </a:r>
          </a:p>
          <a:p>
            <a:endParaRPr lang="en-US" sz="1200" dirty="0" smtClean="0"/>
          </a:p>
          <a:p>
            <a:r>
              <a:rPr lang="en-US" sz="1200" dirty="0" smtClean="0"/>
              <a:t>We</a:t>
            </a:r>
            <a:r>
              <a:rPr lang="en-US" sz="1200" baseline="0" dirty="0" smtClean="0"/>
              <a:t> all have our unique ideas about leadership, but they are fundamentally the same....</a:t>
            </a:r>
          </a:p>
          <a:p>
            <a:r>
              <a:rPr lang="en-US" sz="1200" dirty="0" smtClean="0"/>
              <a:t>Some people think leadership means guiding others to complete a particular task, while others believe it means motivating the members of your team to be their best selves. </a:t>
            </a:r>
          </a:p>
          <a:p>
            <a:r>
              <a:rPr lang="en-US" sz="1200" dirty="0" smtClean="0"/>
              <a:t>In spite of our</a:t>
            </a:r>
            <a:r>
              <a:rPr lang="en-US" sz="1200" baseline="0" dirty="0" smtClean="0"/>
              <a:t> varied definitions</a:t>
            </a:r>
            <a:r>
              <a:rPr lang="en-US" sz="1200" dirty="0" smtClean="0"/>
              <a:t>, the general sentiments remain the same: </a:t>
            </a:r>
          </a:p>
          <a:p>
            <a:endParaRPr lang="en-US" sz="1200" dirty="0" smtClean="0"/>
          </a:p>
          <a:p>
            <a:r>
              <a:rPr lang="en-US" sz="1200" b="1" dirty="0" smtClean="0"/>
              <a:t>Leadership</a:t>
            </a:r>
            <a:r>
              <a:rPr lang="en-US" sz="1200" b="1" baseline="0" dirty="0" smtClean="0"/>
              <a:t> enables the achievement of goals by the group and</a:t>
            </a:r>
            <a:r>
              <a:rPr lang="en-US" sz="1200" b="1" dirty="0" smtClean="0"/>
              <a:t> inspires</a:t>
            </a:r>
            <a:r>
              <a:rPr lang="en-US" sz="1200" b="1" baseline="0" dirty="0" smtClean="0"/>
              <a:t> the group</a:t>
            </a:r>
            <a:r>
              <a:rPr lang="en-US" sz="1200" b="1" dirty="0" smtClean="0"/>
              <a:t> along the way</a:t>
            </a:r>
          </a:p>
          <a:p>
            <a:pP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775A74F-136F-4D67-A318-FF2F13007E3A}" type="slidenum">
              <a:rPr lang="en-US" smtClean="0"/>
              <a:t>8</a:t>
            </a:fld>
            <a:endParaRPr lang="en-US"/>
          </a:p>
        </p:txBody>
      </p:sp>
    </p:spTree>
    <p:extLst>
      <p:ext uri="{BB962C8B-B14F-4D97-AF65-F5344CB8AC3E}">
        <p14:creationId xmlns:p14="http://schemas.microsoft.com/office/powerpoint/2010/main" val="41836838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is an American author, speaker, and pastor who has written many books, primarily focusing on leadership. Titles include The 21 Irrefutable Laws of Leadership and The 21 Indispensable Qualities of a Leader. His books have sold millions of copies, with some on the New York Times Best Seller List.</a:t>
            </a:r>
          </a:p>
          <a:p>
            <a:r>
              <a:rPr lang="en-US" dirty="0" smtClean="0"/>
              <a:t>Maxwell is a leadership expert, speaker, and author.</a:t>
            </a:r>
            <a:r>
              <a:rPr lang="en-US" baseline="30000" dirty="0" smtClean="0">
                <a:hlinkClick r:id="rId3"/>
              </a:rPr>
              <a:t>[5]</a:t>
            </a:r>
            <a:r>
              <a:rPr lang="en-US" dirty="0" smtClean="0"/>
              <a:t> He is the founder of INJOY, Maximum Impact, The John Maxwell Team, ISS and EQUIP. EQUIP is an international leadership development organization working to help leaders,</a:t>
            </a:r>
            <a:r>
              <a:rPr lang="en-US" baseline="30000" dirty="0" smtClean="0">
                <a:hlinkClick r:id="rId4"/>
              </a:rPr>
              <a:t>[3]</a:t>
            </a:r>
            <a:r>
              <a:rPr lang="en-US" dirty="0" smtClean="0"/>
              <a:t> involved with leaders from more than 80 nations</a:t>
            </a:r>
          </a:p>
          <a:p>
            <a:endParaRPr lang="en-US" dirty="0" smtClean="0"/>
          </a:p>
          <a:p>
            <a:r>
              <a:rPr lang="en-US" dirty="0" smtClean="0"/>
              <a:t>Do me a favor, whenever you see the word “Leader”, change it to leadership. </a:t>
            </a:r>
          </a:p>
          <a:p>
            <a:r>
              <a:rPr lang="en-US" dirty="0" smtClean="0"/>
              <a:t>John</a:t>
            </a:r>
            <a:r>
              <a:rPr lang="en-US" baseline="0" dirty="0" smtClean="0"/>
              <a:t> Maxwell here states in other words....”together we’re better”</a:t>
            </a:r>
          </a:p>
          <a:p>
            <a:endParaRPr lang="en-US" dirty="0" smtClean="0"/>
          </a:p>
          <a:p>
            <a:r>
              <a:rPr lang="en-US" dirty="0" smtClean="0"/>
              <a:t>Sounds</a:t>
            </a:r>
            <a:r>
              <a:rPr lang="en-US" baseline="0" dirty="0" smtClean="0"/>
              <a:t> like a trickle up philosophy or maybe the whole is greater than the sum of its parts “Aristotle”</a:t>
            </a:r>
            <a:endParaRPr lang="en-US" dirty="0" smtClean="0"/>
          </a:p>
        </p:txBody>
      </p:sp>
      <p:sp>
        <p:nvSpPr>
          <p:cNvPr id="4" name="Slide Number Placeholder 3"/>
          <p:cNvSpPr>
            <a:spLocks noGrp="1"/>
          </p:cNvSpPr>
          <p:nvPr>
            <p:ph type="sldNum" sz="quarter" idx="10"/>
          </p:nvPr>
        </p:nvSpPr>
        <p:spPr/>
        <p:txBody>
          <a:bodyPr/>
          <a:lstStyle/>
          <a:p>
            <a:fld id="{8775A74F-136F-4D67-A318-FF2F13007E3A}" type="slidenum">
              <a:rPr lang="en-US" smtClean="0"/>
              <a:t>9</a:t>
            </a:fld>
            <a:endParaRPr lang="en-US"/>
          </a:p>
        </p:txBody>
      </p:sp>
    </p:spTree>
    <p:extLst>
      <p:ext uri="{BB962C8B-B14F-4D97-AF65-F5344CB8AC3E}">
        <p14:creationId xmlns:p14="http://schemas.microsoft.com/office/powerpoint/2010/main" val="3715444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431FB0-5954-4660-8F1B-E188093D3C2F}"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308058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31FB0-5954-4660-8F1B-E188093D3C2F}"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4182800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31FB0-5954-4660-8F1B-E188093D3C2F}"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278287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431FB0-5954-4660-8F1B-E188093D3C2F}"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1009452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31FB0-5954-4660-8F1B-E188093D3C2F}" type="datetimeFigureOut">
              <a:rPr lang="en-US" smtClean="0"/>
              <a:t>9/16/2016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4043038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31FB0-5954-4660-8F1B-E188093D3C2F}"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1113898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431FB0-5954-4660-8F1B-E188093D3C2F}" type="datetimeFigureOut">
              <a:rPr lang="en-US" smtClean="0"/>
              <a:t>9/16/2016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389484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431FB0-5954-4660-8F1B-E188093D3C2F}" type="datetimeFigureOut">
              <a:rPr lang="en-US" smtClean="0"/>
              <a:t>9/16/2016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42637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431FB0-5954-4660-8F1B-E188093D3C2F}" type="datetimeFigureOut">
              <a:rPr lang="en-US" smtClean="0"/>
              <a:t>9/16/2016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67479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31FB0-5954-4660-8F1B-E188093D3C2F}"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212240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31FB0-5954-4660-8F1B-E188093D3C2F}" type="datetimeFigureOut">
              <a:rPr lang="en-US" smtClean="0"/>
              <a:t>9/16/2016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AA5AF-CB32-4C97-BA00-5F99B0AA719A}" type="slidenum">
              <a:rPr lang="en-US" smtClean="0"/>
              <a:t>‹#›</a:t>
            </a:fld>
            <a:endParaRPr lang="en-US"/>
          </a:p>
        </p:txBody>
      </p:sp>
    </p:spTree>
    <p:extLst>
      <p:ext uri="{BB962C8B-B14F-4D97-AF65-F5344CB8AC3E}">
        <p14:creationId xmlns:p14="http://schemas.microsoft.com/office/powerpoint/2010/main" val="115754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31FB0-5954-4660-8F1B-E188093D3C2F}" type="datetimeFigureOut">
              <a:rPr lang="en-US" smtClean="0"/>
              <a:t>9/16/2016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AA5AF-CB32-4C97-BA00-5F99B0AA719A}" type="slidenum">
              <a:rPr lang="en-US" smtClean="0"/>
              <a:t>‹#›</a:t>
            </a:fld>
            <a:endParaRPr lang="en-US"/>
          </a:p>
        </p:txBody>
      </p:sp>
    </p:spTree>
    <p:extLst>
      <p:ext uri="{BB962C8B-B14F-4D97-AF65-F5344CB8AC3E}">
        <p14:creationId xmlns:p14="http://schemas.microsoft.com/office/powerpoint/2010/main" val="130567426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www.google.com/imgres?imgurl=http://www.arianareed.com/wp-content/uploads/2011/02/leaders-wanted.gif&amp;imgrefurl=http://www.arianareed.com/2011/02/are-you-a-leader%E2%80%A6or-would-you-rather-be-led/&amp;usg=__jtesqzdu9JaKTSSbejiHMzZtA_Q=&amp;h=601&amp;w=633&amp;sz=16&amp;hl=en&amp;start=43&amp;sig2=n_2z2DMe0SN1nM0oZnH8dw&amp;zoom=1&amp;tbnid=2vPmX-1gEDbA-M:&amp;tbnh=130&amp;tbnw=137&amp;ei=YCvKUJ_IHZOC9gT8pIDgAw&amp;prev=/search?q=leader&amp;start=40&amp;um=1&amp;hl=en&amp;sa=N&amp;gbv=2&amp;tbm=isch&amp;um=1&amp;itbs=1"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hyperlink" Target="http://www.google.com/imgres?imgurl=http://img.posterlounge.de/images/wbig/sara-jane-cleland-taj-mahal-one-of-the-worlds-most-beautiful-architectural-feats-113892.jpg&amp;imgrefurl=http://www.posterlounge.co.uk/taj-mahal-one-of-the-worlds-most-beautiful-architectural-feats-pr118974.html&amp;usg=__2rZPCZSuZ9XKDGgE3SlxLFsgbkM=&amp;h=323&amp;w=500&amp;sz=60&amp;hl=en&amp;start=17&amp;sig2=4Ih3SmQ6C5Jxa3fsFtzBCA&amp;zoom=1&amp;tbnid=0DjpWdFrBv3v9M:&amp;tbnh=84&amp;tbnw=130&amp;ei=0CvKUL_AIovC9gSWyoCQBQ&amp;prev=/search?q=architectural+feats&amp;um=1&amp;hl=en&amp;gbv=2&amp;tbm=isch&amp;um=1&amp;itbs=1" TargetMode="External"/><Relationship Id="rId7" Type="http://schemas.openxmlformats.org/officeDocument/2006/relationships/hyperlink" Target="http://www.google.com/imgres?imgurl=http://1.bp.blogspot.com/_wQgleh5QXMY/THamduJ2VsI/AAAAAAAADCQ/D0jgiqN6Rp0/s320/20100826-03.JPG&amp;imgrefurl=http://alisajoy.blogspot.com/2010/08/amazing-architectural-feats.html&amp;usg=__8hFIqKyLwKNsmXs9d-Lm91H7l-E=&amp;h=239&amp;w=320&amp;sz=39&amp;hl=en&amp;start=30&amp;sig2=rE-JxCR7qFWiMTeheyCIjg&amp;zoom=1&amp;tbnid=7mdQtrL5d5B6uM:&amp;tbnh=88&amp;tbnw=118&amp;ei=-CvKUM65KJOY9QSwkIDYAw&amp;prev=/search?q=architectural+feats&amp;start=20&amp;um=1&amp;hl=en&amp;sa=N&amp;gbv=2&amp;tbm=isch&amp;um=1&amp;itbs=1"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www.google.com/imgres?imgurl=http://cdn.all-that-is-interesting.com/wordpress/wp-content/uploads/2012/03/architectural-feats-pyramids4.jpg&amp;imgrefurl=http://bbs.chinadaily.com.cn/thread-744686-1-1.html&amp;usg=__MI-l5a5ioRhlX2VUo-wOJGR5dbU=&amp;h=419&amp;w=768&amp;sz=55&amp;hl=en&amp;start=25&amp;sig2=AXv59vh5qHpccrxSvTgQzA&amp;zoom=1&amp;tbnid=UkvzWE1NYoWP2M:&amp;tbnh=77&amp;tbnw=142&amp;ei=-CvKUM65KJOY9QSwkIDYAw&amp;prev=/search?q=architectural+feats&amp;start=20&amp;um=1&amp;hl=en&amp;sa=N&amp;gbv=2&amp;tbm=isch&amp;um=1&amp;itbs=1" TargetMode="External"/><Relationship Id="rId10" Type="http://schemas.openxmlformats.org/officeDocument/2006/relationships/image" Target="../media/image30.jpeg"/><Relationship Id="rId4" Type="http://schemas.openxmlformats.org/officeDocument/2006/relationships/image" Target="../media/image27.jpeg"/><Relationship Id="rId9" Type="http://schemas.openxmlformats.org/officeDocument/2006/relationships/hyperlink" Target="http://www.google.com/imgres?imgurl=http://www.magazinec.com/wp-content/uploads/2012/04/Golden-Gate-Bridge.jpg&amp;imgrefurl=http://www.magazinec.com/?p=9056&amp;usg=__2xKGQ3lzMEO6L-1_p1BYkGFRaVo=&amp;h=454&amp;w=550&amp;sz=2219&amp;hl=en&amp;start=59&amp;sig2=w8YHu-nP0Ea8kWEMmvz4-Q&amp;zoom=1&amp;tbnid=1AMFZjbWFSzznM:&amp;tbnh=110&amp;tbnw=133&amp;ei=PyzKUJ7UJ4mw8ATdl4Ew&amp;prev=/search?q=architectural+feats&amp;start=40&amp;um=1&amp;hl=en&amp;sa=N&amp;gbv=2&amp;tbm=isch&amp;um=1&amp;itbs=1"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leadership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b="4795"/>
          <a:stretch/>
        </p:blipFill>
        <p:spPr bwMode="auto">
          <a:xfrm>
            <a:off x="990600" y="762001"/>
            <a:ext cx="7197436" cy="54344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221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Theories</a:t>
            </a:r>
            <a:endParaRPr lang="en-US" dirty="0"/>
          </a:p>
        </p:txBody>
      </p:sp>
      <p:sp>
        <p:nvSpPr>
          <p:cNvPr id="3" name="Content Placeholder 2"/>
          <p:cNvSpPr>
            <a:spLocks noGrp="1"/>
          </p:cNvSpPr>
          <p:nvPr>
            <p:ph idx="1"/>
          </p:nvPr>
        </p:nvSpPr>
        <p:spPr/>
        <p:txBody>
          <a:bodyPr>
            <a:normAutofit/>
          </a:bodyPr>
          <a:lstStyle/>
          <a:p>
            <a:pPr>
              <a:lnSpc>
                <a:spcPct val="150000"/>
              </a:lnSpc>
            </a:pPr>
            <a:r>
              <a:rPr lang="en-US" sz="2800" dirty="0" smtClean="0"/>
              <a:t>Great Man</a:t>
            </a:r>
          </a:p>
          <a:p>
            <a:pPr>
              <a:lnSpc>
                <a:spcPct val="150000"/>
              </a:lnSpc>
            </a:pPr>
            <a:r>
              <a:rPr lang="en-US" sz="2800" dirty="0" smtClean="0"/>
              <a:t>Trait </a:t>
            </a:r>
          </a:p>
          <a:p>
            <a:pPr>
              <a:lnSpc>
                <a:spcPct val="150000"/>
              </a:lnSpc>
            </a:pPr>
            <a:r>
              <a:rPr lang="en-US" sz="2800" dirty="0" smtClean="0"/>
              <a:t>Behavioral</a:t>
            </a:r>
          </a:p>
          <a:p>
            <a:pPr>
              <a:lnSpc>
                <a:spcPct val="150000"/>
              </a:lnSpc>
            </a:pPr>
            <a:r>
              <a:rPr lang="en-US" sz="2800" dirty="0" smtClean="0"/>
              <a:t>Contingency </a:t>
            </a:r>
          </a:p>
          <a:p>
            <a:pPr>
              <a:lnSpc>
                <a:spcPct val="150000"/>
              </a:lnSpc>
            </a:pPr>
            <a:r>
              <a:rPr lang="en-US" sz="2800" dirty="0" smtClean="0"/>
              <a:t>Transactional/Exchange</a:t>
            </a:r>
          </a:p>
          <a:p>
            <a:pPr>
              <a:lnSpc>
                <a:spcPct val="150000"/>
              </a:lnSpc>
            </a:pPr>
            <a:r>
              <a:rPr lang="en-US" sz="2800" dirty="0" smtClean="0"/>
              <a:t>Transformational</a:t>
            </a:r>
          </a:p>
          <a:p>
            <a:pPr marL="457200" lvl="1" indent="0">
              <a:buNone/>
            </a:pPr>
            <a:endParaRPr lang="en-US" dirty="0"/>
          </a:p>
        </p:txBody>
      </p:sp>
    </p:spTree>
    <p:extLst>
      <p:ext uri="{BB962C8B-B14F-4D97-AF65-F5344CB8AC3E}">
        <p14:creationId xmlns:p14="http://schemas.microsoft.com/office/powerpoint/2010/main" val="3221795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great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447800"/>
            <a:ext cx="57912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86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Image result for infamous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524000"/>
            <a:ext cx="6248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52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great leaders women"/>
          <p:cNvSpPr>
            <a:spLocks noChangeAspect="1" noChangeArrowheads="1"/>
          </p:cNvSpPr>
          <p:nvPr/>
        </p:nvSpPr>
        <p:spPr bwMode="auto">
          <a:xfrm>
            <a:off x="155575" y="-1257300"/>
            <a:ext cx="4381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great leaders women"/>
          <p:cNvSpPr>
            <a:spLocks noChangeAspect="1" noChangeArrowheads="1"/>
          </p:cNvSpPr>
          <p:nvPr/>
        </p:nvSpPr>
        <p:spPr bwMode="auto">
          <a:xfrm>
            <a:off x="307975" y="-1104900"/>
            <a:ext cx="4381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Image result for great leaders women"/>
          <p:cNvSpPr>
            <a:spLocks noChangeAspect="1" noChangeArrowheads="1"/>
          </p:cNvSpPr>
          <p:nvPr/>
        </p:nvSpPr>
        <p:spPr bwMode="auto">
          <a:xfrm>
            <a:off x="460375" y="-952500"/>
            <a:ext cx="4381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Image result for great leaders women"/>
          <p:cNvSpPr>
            <a:spLocks noChangeAspect="1" noChangeArrowheads="1"/>
          </p:cNvSpPr>
          <p:nvPr/>
        </p:nvSpPr>
        <p:spPr bwMode="auto">
          <a:xfrm>
            <a:off x="612775" y="-800100"/>
            <a:ext cx="4381500" cy="2628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5275" y="1385455"/>
            <a:ext cx="5943600"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15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great leaders"/>
          <p:cNvSpPr>
            <a:spLocks noChangeAspect="1" noChangeArrowheads="1"/>
          </p:cNvSpPr>
          <p:nvPr/>
        </p:nvSpPr>
        <p:spPr bwMode="auto">
          <a:xfrm>
            <a:off x="155575" y="-2719388"/>
            <a:ext cx="11353800" cy="567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great leaders"/>
          <p:cNvSpPr>
            <a:spLocks noChangeAspect="1" noChangeArrowheads="1"/>
          </p:cNvSpPr>
          <p:nvPr/>
        </p:nvSpPr>
        <p:spPr bwMode="auto">
          <a:xfrm>
            <a:off x="307975" y="-2566988"/>
            <a:ext cx="11353800" cy="5676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366" name="Picture 6" descr="Image result for great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7089775" cy="354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533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Styles</a:t>
            </a:r>
            <a:endParaRPr lang="en-US" dirty="0"/>
          </a:p>
        </p:txBody>
      </p:sp>
      <p:sp>
        <p:nvSpPr>
          <p:cNvPr id="3" name="Content Placeholder 2"/>
          <p:cNvSpPr>
            <a:spLocks noGrp="1"/>
          </p:cNvSpPr>
          <p:nvPr>
            <p:ph idx="1"/>
          </p:nvPr>
        </p:nvSpPr>
        <p:spPr/>
        <p:txBody>
          <a:bodyPr/>
          <a:lstStyle/>
          <a:p>
            <a:pPr marL="342900" lvl="1" indent="-342900">
              <a:lnSpc>
                <a:spcPct val="150000"/>
              </a:lnSpc>
              <a:buFont typeface="Arial" panose="020B0604020202020204" pitchFamily="34" charset="0"/>
              <a:buChar char="•"/>
            </a:pPr>
            <a:r>
              <a:rPr lang="en-US" dirty="0" smtClean="0"/>
              <a:t>Participative</a:t>
            </a:r>
          </a:p>
          <a:p>
            <a:pPr marL="342900" lvl="1" indent="-342900">
              <a:lnSpc>
                <a:spcPct val="150000"/>
              </a:lnSpc>
              <a:buFont typeface="Arial" panose="020B0604020202020204" pitchFamily="34" charset="0"/>
              <a:buChar char="•"/>
            </a:pPr>
            <a:r>
              <a:rPr lang="en-US" dirty="0" smtClean="0"/>
              <a:t>Authoritarian</a:t>
            </a:r>
          </a:p>
          <a:p>
            <a:pPr marL="342900" lvl="1" indent="-342900">
              <a:lnSpc>
                <a:spcPct val="150000"/>
              </a:lnSpc>
              <a:buFont typeface="Arial" panose="020B0604020202020204" pitchFamily="34" charset="0"/>
              <a:buChar char="•"/>
            </a:pPr>
            <a:r>
              <a:rPr lang="en-US" dirty="0" smtClean="0"/>
              <a:t>Laissez-Faire</a:t>
            </a:r>
          </a:p>
          <a:p>
            <a:pPr marL="342900" lvl="1" indent="-342900">
              <a:lnSpc>
                <a:spcPct val="150000"/>
              </a:lnSpc>
              <a:buFont typeface="Arial" panose="020B0604020202020204" pitchFamily="34" charset="0"/>
              <a:buChar char="•"/>
            </a:pPr>
            <a:r>
              <a:rPr lang="en-US" dirty="0" smtClean="0"/>
              <a:t>Transformational</a:t>
            </a:r>
          </a:p>
          <a:p>
            <a:pPr marL="342900" lvl="1" indent="-342900">
              <a:lnSpc>
                <a:spcPct val="150000"/>
              </a:lnSpc>
              <a:buFont typeface="Arial" panose="020B0604020202020204" pitchFamily="34" charset="0"/>
              <a:buChar char="•"/>
            </a:pPr>
            <a:r>
              <a:rPr lang="en-US" dirty="0" smtClean="0"/>
              <a:t>Servant</a:t>
            </a:r>
            <a:endParaRPr lang="en-US" dirty="0"/>
          </a:p>
          <a:p>
            <a:endParaRPr lang="en-US" dirty="0"/>
          </a:p>
        </p:txBody>
      </p:sp>
    </p:spTree>
    <p:extLst>
      <p:ext uri="{BB962C8B-B14F-4D97-AF65-F5344CB8AC3E}">
        <p14:creationId xmlns:p14="http://schemas.microsoft.com/office/powerpoint/2010/main" val="2700549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ohn quincy ada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371600"/>
            <a:ext cx="53340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631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infamous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47800"/>
            <a:ext cx="622984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86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Image result for infamous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324600" cy="4362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683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Leadership Considerations</a:t>
            </a:r>
            <a:endParaRPr lang="en-US" dirty="0"/>
          </a:p>
        </p:txBody>
      </p:sp>
      <p:sp>
        <p:nvSpPr>
          <p:cNvPr id="3" name="Content Placeholder 2"/>
          <p:cNvSpPr>
            <a:spLocks noGrp="1"/>
          </p:cNvSpPr>
          <p:nvPr>
            <p:ph idx="1"/>
          </p:nvPr>
        </p:nvSpPr>
        <p:spPr>
          <a:xfrm>
            <a:off x="304800" y="1600200"/>
            <a:ext cx="8458200" cy="4525963"/>
          </a:xfrm>
        </p:spPr>
        <p:txBody>
          <a:bodyPr>
            <a:normAutofit lnSpcReduction="10000"/>
          </a:bodyPr>
          <a:lstStyle/>
          <a:p>
            <a:pPr>
              <a:lnSpc>
                <a:spcPct val="150000"/>
              </a:lnSpc>
              <a:spcBef>
                <a:spcPts val="600"/>
              </a:spcBef>
              <a:spcAft>
                <a:spcPts val="600"/>
              </a:spcAft>
            </a:pPr>
            <a:r>
              <a:rPr lang="en-US" sz="2800" dirty="0" smtClean="0">
                <a:latin typeface="Arial"/>
              </a:rPr>
              <a:t>Leadership Positions </a:t>
            </a:r>
          </a:p>
          <a:p>
            <a:pPr lvl="1">
              <a:lnSpc>
                <a:spcPct val="150000"/>
              </a:lnSpc>
              <a:spcBef>
                <a:spcPts val="600"/>
              </a:spcBef>
              <a:spcAft>
                <a:spcPts val="600"/>
              </a:spcAft>
            </a:pPr>
            <a:r>
              <a:rPr lang="en-US" sz="2400" dirty="0" smtClean="0">
                <a:latin typeface="Arial"/>
              </a:rPr>
              <a:t>Formal (Assigned), Informal (Emergent)</a:t>
            </a:r>
          </a:p>
          <a:p>
            <a:pPr>
              <a:lnSpc>
                <a:spcPct val="150000"/>
              </a:lnSpc>
              <a:spcBef>
                <a:spcPts val="600"/>
              </a:spcBef>
              <a:spcAft>
                <a:spcPts val="600"/>
              </a:spcAft>
            </a:pPr>
            <a:r>
              <a:rPr lang="en-US" sz="2800" dirty="0" smtClean="0">
                <a:latin typeface="Arial"/>
              </a:rPr>
              <a:t>Power</a:t>
            </a:r>
          </a:p>
          <a:p>
            <a:pPr lvl="1">
              <a:lnSpc>
                <a:spcPct val="150000"/>
              </a:lnSpc>
              <a:spcBef>
                <a:spcPts val="600"/>
              </a:spcBef>
              <a:spcAft>
                <a:spcPts val="600"/>
              </a:spcAft>
            </a:pPr>
            <a:r>
              <a:rPr lang="en-US" sz="2400" dirty="0" smtClean="0">
                <a:latin typeface="Arial"/>
              </a:rPr>
              <a:t>Referent, Expert, Legitimate, Reward, Coercive</a:t>
            </a:r>
            <a:r>
              <a:rPr lang="en-US" dirty="0" smtClean="0">
                <a:latin typeface="Arial"/>
              </a:rPr>
              <a:t> </a:t>
            </a:r>
          </a:p>
          <a:p>
            <a:pPr>
              <a:lnSpc>
                <a:spcPct val="150000"/>
              </a:lnSpc>
              <a:spcBef>
                <a:spcPts val="600"/>
              </a:spcBef>
              <a:spcAft>
                <a:spcPts val="600"/>
              </a:spcAft>
            </a:pPr>
            <a:r>
              <a:rPr lang="en-US" sz="2800" dirty="0" smtClean="0">
                <a:latin typeface="Arial"/>
              </a:rPr>
              <a:t>Authority</a:t>
            </a:r>
          </a:p>
          <a:p>
            <a:pPr lvl="1">
              <a:lnSpc>
                <a:spcPct val="150000"/>
              </a:lnSpc>
              <a:spcBef>
                <a:spcPts val="600"/>
              </a:spcBef>
              <a:spcAft>
                <a:spcPts val="600"/>
              </a:spcAft>
            </a:pPr>
            <a:r>
              <a:rPr lang="en-US" sz="2400" dirty="0" smtClean="0">
                <a:latin typeface="Arial"/>
              </a:rPr>
              <a:t>Traditional, Charismatic, Legal</a:t>
            </a:r>
          </a:p>
          <a:p>
            <a:pPr marL="0" indent="0">
              <a:buNone/>
            </a:pPr>
            <a:endParaRPr lang="en-US" dirty="0" smtClean="0">
              <a:latin typeface="Arial"/>
            </a:endParaRPr>
          </a:p>
          <a:p>
            <a:endParaRPr lang="en-US" dirty="0"/>
          </a:p>
        </p:txBody>
      </p:sp>
    </p:spTree>
    <p:extLst>
      <p:ext uri="{BB962C8B-B14F-4D97-AF65-F5344CB8AC3E}">
        <p14:creationId xmlns:p14="http://schemas.microsoft.com/office/powerpoint/2010/main" val="102919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Leadership and the RCP</a:t>
            </a:r>
            <a:br>
              <a:rPr lang="en-US" dirty="0" smtClean="0"/>
            </a:br>
            <a:r>
              <a:rPr lang="en-US" dirty="0" smtClean="0"/>
              <a:t>Having a Professional Voice</a:t>
            </a:r>
            <a:endParaRPr lang="en-US" dirty="0"/>
          </a:p>
        </p:txBody>
      </p:sp>
      <p:sp>
        <p:nvSpPr>
          <p:cNvPr id="3" name="Subtitle 2"/>
          <p:cNvSpPr>
            <a:spLocks noGrp="1"/>
          </p:cNvSpPr>
          <p:nvPr>
            <p:ph type="subTitle" idx="1"/>
          </p:nvPr>
        </p:nvSpPr>
        <p:spPr>
          <a:xfrm>
            <a:off x="1219200" y="3886200"/>
            <a:ext cx="6781800" cy="1752600"/>
          </a:xfrm>
        </p:spPr>
        <p:txBody>
          <a:bodyPr/>
          <a:lstStyle/>
          <a:p>
            <a:r>
              <a:rPr lang="en-US" dirty="0" err="1" smtClean="0"/>
              <a:t>Jhaymie</a:t>
            </a:r>
            <a:r>
              <a:rPr lang="en-US" dirty="0" smtClean="0"/>
              <a:t> L </a:t>
            </a:r>
            <a:r>
              <a:rPr lang="en-US" dirty="0" err="1" smtClean="0"/>
              <a:t>Cappiello</a:t>
            </a:r>
            <a:r>
              <a:rPr lang="en-US" dirty="0" smtClean="0"/>
              <a:t> MS RRT-ACCS RCP </a:t>
            </a:r>
            <a:endParaRPr lang="en-US" dirty="0"/>
          </a:p>
        </p:txBody>
      </p:sp>
    </p:spTree>
    <p:extLst>
      <p:ext uri="{BB962C8B-B14F-4D97-AF65-F5344CB8AC3E}">
        <p14:creationId xmlns:p14="http://schemas.microsoft.com/office/powerpoint/2010/main" val="3199287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women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6943222"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562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Image result for great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219200"/>
            <a:ext cx="6172200"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215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great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5532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31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age result for great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0"/>
            <a:ext cx="6096000" cy="355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176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Identification</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Vision</a:t>
            </a:r>
          </a:p>
          <a:p>
            <a:pPr lvl="1">
              <a:lnSpc>
                <a:spcPct val="150000"/>
              </a:lnSpc>
            </a:pPr>
            <a:r>
              <a:rPr lang="en-US" dirty="0" smtClean="0"/>
              <a:t>produce/inspire goal directed activities</a:t>
            </a:r>
          </a:p>
          <a:p>
            <a:pPr lvl="1">
              <a:lnSpc>
                <a:spcPct val="150000"/>
              </a:lnSpc>
            </a:pPr>
            <a:r>
              <a:rPr lang="en-US" dirty="0" smtClean="0"/>
              <a:t>Communicates </a:t>
            </a:r>
            <a:r>
              <a:rPr lang="en-US" dirty="0"/>
              <a:t>positive outlook</a:t>
            </a:r>
          </a:p>
          <a:p>
            <a:pPr lvl="1">
              <a:lnSpc>
                <a:spcPct val="150000"/>
              </a:lnSpc>
            </a:pPr>
            <a:r>
              <a:rPr lang="en-US" dirty="0" smtClean="0"/>
              <a:t>Contagiously </a:t>
            </a:r>
            <a:r>
              <a:rPr lang="en-US" dirty="0"/>
              <a:t>excited about the future</a:t>
            </a:r>
          </a:p>
          <a:p>
            <a:pPr lvl="1">
              <a:lnSpc>
                <a:spcPct val="150000"/>
              </a:lnSpc>
            </a:pPr>
            <a:endParaRPr 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332" y="4953000"/>
            <a:ext cx="52863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272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Leadership</a:t>
            </a:r>
            <a:endParaRPr lang="en-US" dirty="0"/>
          </a:p>
        </p:txBody>
      </p:sp>
      <p:sp>
        <p:nvSpPr>
          <p:cNvPr id="3" name="Content Placeholder 2"/>
          <p:cNvSpPr>
            <a:spLocks noGrp="1"/>
          </p:cNvSpPr>
          <p:nvPr>
            <p:ph idx="1"/>
          </p:nvPr>
        </p:nvSpPr>
        <p:spPr/>
        <p:txBody>
          <a:bodyPr/>
          <a:lstStyle/>
          <a:p>
            <a:pPr>
              <a:tabLst>
                <a:tab pos="228600" algn="l"/>
              </a:tabLst>
            </a:pPr>
            <a:r>
              <a:rPr lang="en-US" altLang="en-US" b="1" dirty="0" smtClean="0">
                <a:ea typeface="ＭＳ Ｐゴシック" pitchFamily="34" charset="-128"/>
              </a:rPr>
              <a:t>MANAGEMENT</a:t>
            </a:r>
          </a:p>
          <a:p>
            <a:pPr lvl="1">
              <a:tabLst>
                <a:tab pos="228600" algn="l"/>
              </a:tabLst>
            </a:pPr>
            <a:r>
              <a:rPr lang="en-US" altLang="en-US" dirty="0" smtClean="0">
                <a:ea typeface="ＭＳ Ｐゴシック" pitchFamily="34" charset="-128"/>
              </a:rPr>
              <a:t>the </a:t>
            </a:r>
            <a:r>
              <a:rPr lang="en-US" altLang="en-US" dirty="0">
                <a:ea typeface="ＭＳ Ｐゴシック" pitchFamily="34" charset="-128"/>
              </a:rPr>
              <a:t>process of working with and through others to accomplish </a:t>
            </a:r>
            <a:r>
              <a:rPr lang="en-US" altLang="en-US" i="1" dirty="0">
                <a:ea typeface="ＭＳ Ｐゴシック" pitchFamily="34" charset="-128"/>
              </a:rPr>
              <a:t>organizational goals.</a:t>
            </a:r>
            <a:br>
              <a:rPr lang="en-US" altLang="en-US" i="1" dirty="0">
                <a:ea typeface="ＭＳ Ｐゴシック" pitchFamily="34" charset="-128"/>
              </a:rPr>
            </a:br>
            <a:endParaRPr lang="en-US" altLang="en-US" dirty="0">
              <a:ea typeface="ＭＳ Ｐゴシック" pitchFamily="34" charset="-128"/>
            </a:endParaRPr>
          </a:p>
          <a:p>
            <a:pPr>
              <a:tabLst>
                <a:tab pos="228600" algn="l"/>
              </a:tabLst>
            </a:pPr>
            <a:r>
              <a:rPr lang="en-US" altLang="en-US" b="1" dirty="0" smtClean="0">
                <a:ea typeface="ＭＳ Ｐゴシック" pitchFamily="34" charset="-128"/>
              </a:rPr>
              <a:t>LEADERSHIP</a:t>
            </a:r>
          </a:p>
          <a:p>
            <a:pPr lvl="1">
              <a:tabLst>
                <a:tab pos="228600" algn="l"/>
              </a:tabLst>
            </a:pPr>
            <a:r>
              <a:rPr lang="en-US" altLang="en-US" b="1" dirty="0" smtClean="0">
                <a:ea typeface="ＭＳ Ｐゴシック" pitchFamily="34" charset="-128"/>
              </a:rPr>
              <a:t> </a:t>
            </a:r>
            <a:r>
              <a:rPr lang="en-US" altLang="en-US" dirty="0">
                <a:ea typeface="ＭＳ Ｐゴシック" pitchFamily="34" charset="-128"/>
              </a:rPr>
              <a:t>is any time one influences the behavior of another person or group.</a:t>
            </a:r>
          </a:p>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57200"/>
            <a:ext cx="12192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366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eadership vs manage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7924800" cy="5930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138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67000"/>
            <a:ext cx="7010400" cy="1143000"/>
          </a:xfrm>
        </p:spPr>
        <p:txBody>
          <a:bodyPr>
            <a:normAutofit fontScale="90000"/>
          </a:bodyPr>
          <a:lstStyle/>
          <a:p>
            <a:r>
              <a:rPr lang="en-US" dirty="0" smtClean="0"/>
              <a:t>Leadership Identification </a:t>
            </a:r>
            <a:br>
              <a:rPr lang="en-US" dirty="0" smtClean="0"/>
            </a:br>
            <a:r>
              <a:rPr lang="en-US" dirty="0" smtClean="0"/>
              <a:t>and popular opinion</a:t>
            </a:r>
            <a:endParaRPr lang="en-US" dirty="0"/>
          </a:p>
        </p:txBody>
      </p:sp>
    </p:spTree>
    <p:extLst>
      <p:ext uri="{BB962C8B-B14F-4D97-AF65-F5344CB8AC3E}">
        <p14:creationId xmlns:p14="http://schemas.microsoft.com/office/powerpoint/2010/main" val="2329344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adershi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675" y="990600"/>
            <a:ext cx="7527925" cy="47497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750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Image result for leadershi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95400"/>
            <a:ext cx="508635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5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1509215"/>
            <a:ext cx="5562599" cy="395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02611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leadershi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019800" cy="40721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1828800"/>
            <a:ext cx="2286000" cy="646331"/>
          </a:xfrm>
          <a:prstGeom prst="rect">
            <a:avLst/>
          </a:prstGeom>
          <a:solidFill>
            <a:schemeClr val="accent2">
              <a:lumMod val="60000"/>
              <a:lumOff val="40000"/>
            </a:schemeClr>
          </a:solidFill>
        </p:spPr>
        <p:txBody>
          <a:bodyPr wrap="square" rtlCol="0">
            <a:spAutoFit/>
          </a:bodyPr>
          <a:lstStyle/>
          <a:p>
            <a:r>
              <a:rPr lang="en-US" sz="3600" b="1" dirty="0" smtClean="0">
                <a:solidFill>
                  <a:schemeClr val="bg1"/>
                </a:solidFill>
              </a:rPr>
              <a:t>Leadership</a:t>
            </a:r>
            <a:endParaRPr lang="en-US" sz="3600" b="1" dirty="0">
              <a:solidFill>
                <a:schemeClr val="bg1"/>
              </a:solidFill>
            </a:endParaRPr>
          </a:p>
        </p:txBody>
      </p:sp>
      <p:sp>
        <p:nvSpPr>
          <p:cNvPr id="4" name="TextBox 3"/>
          <p:cNvSpPr txBox="1"/>
          <p:nvPr/>
        </p:nvSpPr>
        <p:spPr>
          <a:xfrm>
            <a:off x="3619500" y="3407664"/>
            <a:ext cx="1676400" cy="461665"/>
          </a:xfrm>
          <a:prstGeom prst="rect">
            <a:avLst/>
          </a:prstGeom>
          <a:solidFill>
            <a:schemeClr val="accent2">
              <a:lumMod val="60000"/>
              <a:lumOff val="40000"/>
            </a:schemeClr>
          </a:solidFill>
        </p:spPr>
        <p:txBody>
          <a:bodyPr wrap="square" rtlCol="0">
            <a:spAutoFit/>
          </a:bodyPr>
          <a:lstStyle/>
          <a:p>
            <a:r>
              <a:rPr lang="en-US" sz="2400" b="1" dirty="0" smtClean="0">
                <a:solidFill>
                  <a:schemeClr val="bg1"/>
                </a:solidFill>
              </a:rPr>
              <a:t>Leadership</a:t>
            </a:r>
            <a:endParaRPr lang="en-US" sz="2400" b="1" dirty="0">
              <a:solidFill>
                <a:schemeClr val="bg1"/>
              </a:solidFill>
            </a:endParaRPr>
          </a:p>
        </p:txBody>
      </p:sp>
    </p:spTree>
    <p:extLst>
      <p:ext uri="{BB962C8B-B14F-4D97-AF65-F5344CB8AC3E}">
        <p14:creationId xmlns:p14="http://schemas.microsoft.com/office/powerpoint/2010/main" val="2811033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eadership images"/>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95400" y="1828800"/>
            <a:ext cx="64008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020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ie it all toge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85285"/>
            <a:ext cx="5029200" cy="392243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57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 does Leadership have to do with the RCP</a:t>
            </a:r>
            <a:endParaRPr lang="en-US" sz="2800" dirty="0"/>
          </a:p>
        </p:txBody>
      </p:sp>
      <p:sp>
        <p:nvSpPr>
          <p:cNvPr id="4" name="Rectangle 3"/>
          <p:cNvSpPr txBox="1">
            <a:spLocks noGrp="1" noChangeArrowheads="1"/>
          </p:cNvSpPr>
          <p:nvPr>
            <p:ph idx="1"/>
          </p:nvPr>
        </p:nvSpPr>
        <p:spPr>
          <a:prstGeom prst="rect">
            <a:avLst/>
          </a:prstGeom>
        </p:spPr>
        <p:txBody>
          <a:bodyPr>
            <a:normAutofit/>
          </a:bodyPr>
          <a:lstStyle/>
          <a:p>
            <a:pPr marL="342900" indent="-342900">
              <a:lnSpc>
                <a:spcPct val="170000"/>
              </a:lnSpc>
              <a:spcBef>
                <a:spcPct val="20000"/>
              </a:spcBef>
              <a:buSzTx/>
            </a:pPr>
            <a:r>
              <a:rPr kumimoji="0" lang="en-US" sz="2400" b="0" i="0" u="none" strike="noStrike" kern="1200" cap="none" spc="0" normalizeH="0" baseline="0" noProof="0" dirty="0" smtClean="0">
                <a:ln>
                  <a:noFill/>
                </a:ln>
                <a:effectLst/>
                <a:uLnTx/>
                <a:uFillTx/>
                <a:latin typeface="+mn-lt"/>
                <a:ea typeface="ＭＳ Ｐゴシック" charset="-128"/>
                <a:cs typeface="+mn-cs"/>
              </a:rPr>
              <a:t>New </a:t>
            </a:r>
            <a:r>
              <a:rPr kumimoji="0" lang="en-US" sz="2400" b="0" i="0" u="none" strike="noStrike" kern="1200" cap="none" spc="0" normalizeH="0" baseline="0" noProof="0" dirty="0" smtClean="0">
                <a:ln>
                  <a:noFill/>
                </a:ln>
                <a:effectLst/>
                <a:uLnTx/>
                <a:uFillTx/>
                <a:latin typeface="+mn-lt"/>
                <a:ea typeface="ＭＳ Ｐゴシック" charset="-128"/>
                <a:cs typeface="+mn-cs"/>
              </a:rPr>
              <a:t>Members</a:t>
            </a:r>
            <a:endParaRPr kumimoji="0" lang="en-US" sz="2400" b="0" i="0" u="none" strike="noStrike" kern="1200" cap="none" spc="0" normalizeH="0" baseline="0" noProof="0" dirty="0" smtClean="0">
              <a:ln>
                <a:noFill/>
              </a:ln>
              <a:effectLst/>
              <a:uLnTx/>
              <a:uFillTx/>
              <a:latin typeface="+mn-lt"/>
              <a:ea typeface="ＭＳ Ｐゴシック" charset="-128"/>
              <a:cs typeface="+mn-cs"/>
            </a:endParaRPr>
          </a:p>
          <a:p>
            <a:pPr marL="342900" indent="-342900">
              <a:lnSpc>
                <a:spcPct val="170000"/>
              </a:lnSpc>
              <a:spcBef>
                <a:spcPct val="20000"/>
              </a:spcBef>
              <a:buSzTx/>
            </a:pPr>
            <a:r>
              <a:rPr kumimoji="0" lang="en-US" sz="2400" b="0" i="0" u="none" strike="noStrike" kern="1200" cap="none" spc="0" normalizeH="0" baseline="0" noProof="0" dirty="0" smtClean="0">
                <a:ln>
                  <a:noFill/>
                </a:ln>
                <a:effectLst/>
                <a:uLnTx/>
                <a:uFillTx/>
                <a:latin typeface="+mn-lt"/>
                <a:ea typeface="ＭＳ Ｐゴシック" charset="-128"/>
                <a:cs typeface="+mn-cs"/>
              </a:rPr>
              <a:t>Service initiatives</a:t>
            </a:r>
          </a:p>
          <a:p>
            <a:pPr marL="342900" indent="-342900">
              <a:lnSpc>
                <a:spcPct val="170000"/>
              </a:lnSpc>
              <a:spcBef>
                <a:spcPct val="20000"/>
              </a:spcBef>
              <a:buSzTx/>
            </a:pPr>
            <a:r>
              <a:rPr kumimoji="0" lang="en-US" sz="2400" b="0" i="0" u="none" strike="noStrike" kern="1200" cap="none" spc="0" normalizeH="0" baseline="0" noProof="0" dirty="0" smtClean="0">
                <a:ln>
                  <a:noFill/>
                </a:ln>
                <a:effectLst/>
                <a:uLnTx/>
                <a:uFillTx/>
                <a:latin typeface="+mn-lt"/>
                <a:ea typeface="ＭＳ Ｐゴシック" charset="-128"/>
                <a:cs typeface="+mn-cs"/>
              </a:rPr>
              <a:t>Growth and Development</a:t>
            </a:r>
          </a:p>
          <a:p>
            <a:pPr marL="342900" indent="-342900">
              <a:lnSpc>
                <a:spcPct val="170000"/>
              </a:lnSpc>
              <a:spcBef>
                <a:spcPct val="20000"/>
              </a:spcBef>
              <a:buSzTx/>
            </a:pPr>
            <a:r>
              <a:rPr kumimoji="0" lang="en-US" sz="2400" b="0" i="0" u="none" strike="noStrike" kern="1200" cap="none" spc="0" normalizeH="0" baseline="0" noProof="0" dirty="0" smtClean="0">
                <a:ln>
                  <a:noFill/>
                </a:ln>
                <a:effectLst/>
                <a:uLnTx/>
                <a:uFillTx/>
                <a:latin typeface="+mn-lt"/>
                <a:ea typeface="ＭＳ Ｐゴシック" charset="-128"/>
                <a:cs typeface="+mn-cs"/>
              </a:rPr>
              <a:t>Interdisciplinary Relationships</a:t>
            </a:r>
          </a:p>
          <a:p>
            <a:pPr marL="342900" indent="-342900">
              <a:lnSpc>
                <a:spcPct val="170000"/>
              </a:lnSpc>
              <a:spcBef>
                <a:spcPct val="20000"/>
              </a:spcBef>
              <a:buSzTx/>
            </a:pPr>
            <a:r>
              <a:rPr lang="en-US" sz="2400" dirty="0" smtClean="0">
                <a:ea typeface="ＭＳ Ｐゴシック" charset="-128"/>
              </a:rPr>
              <a:t>Professional Organization</a:t>
            </a:r>
          </a:p>
          <a:p>
            <a:pPr marL="0" indent="0">
              <a:lnSpc>
                <a:spcPct val="170000"/>
              </a:lnSpc>
              <a:spcBef>
                <a:spcPct val="20000"/>
              </a:spcBef>
              <a:buSzTx/>
              <a:buNone/>
            </a:pPr>
            <a:r>
              <a:rPr kumimoji="0" lang="en-US" b="0" i="1" u="none" strike="noStrike" kern="1200" cap="none" spc="0" normalizeH="0" baseline="0" noProof="0" dirty="0" smtClean="0">
                <a:ln>
                  <a:noFill/>
                </a:ln>
                <a:effectLst/>
                <a:uLnTx/>
                <a:uFillTx/>
                <a:latin typeface="+mn-lt"/>
                <a:ea typeface="ＭＳ Ｐゴシック" charset="-128"/>
                <a:cs typeface="+mn-cs"/>
              </a:rPr>
              <a:t>                                          Engagement</a:t>
            </a:r>
            <a:endParaRPr kumimoji="0" lang="en-US" b="0" i="1" u="none" strike="noStrike" kern="1200" cap="none" spc="0" normalizeH="0" baseline="0" noProof="0" dirty="0" smtClean="0">
              <a:ln>
                <a:noFill/>
              </a:ln>
              <a:effectLst/>
              <a:uLnTx/>
              <a:uFillTx/>
              <a:latin typeface="+mn-lt"/>
              <a:ea typeface="ＭＳ Ｐゴシック" charset="-128"/>
              <a:cs typeface="+mn-cs"/>
            </a:endParaRPr>
          </a:p>
          <a:p>
            <a:pPr marL="0" marR="0" lvl="0" indent="0" algn="l" defTabSz="914400" rtl="0" eaLnBrk="1" fontAlgn="auto" latinLnBrk="0" hangingPunct="1">
              <a:lnSpc>
                <a:spcPct val="80000"/>
              </a:lnSpc>
              <a:spcBef>
                <a:spcPct val="20000"/>
              </a:spcBef>
              <a:spcAft>
                <a:spcPts val="0"/>
              </a:spcAft>
              <a:buClrTx/>
              <a:buSz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ＭＳ Ｐゴシック" charset="-128"/>
              <a:cs typeface="+mn-cs"/>
            </a:endParaRPr>
          </a:p>
        </p:txBody>
      </p:sp>
      <p:pic>
        <p:nvPicPr>
          <p:cNvPr id="7170" name="Picture 2" descr="http://t2.gstatic.com/images?q=tbn:ANd9GcRMdlc8sYE27QJ_623xTC2RAFD3rs12Xmd6__zFNWj7lynkwuP-itsacAGeEw">
            <a:hlinkClick r:id="rId3"/>
          </p:cNvPr>
          <p:cNvPicPr>
            <a:picLocks noChangeAspect="1" noChangeArrowheads="1"/>
          </p:cNvPicPr>
          <p:nvPr/>
        </p:nvPicPr>
        <p:blipFill>
          <a:blip r:embed="rId4" cstate="print"/>
          <a:srcRect/>
          <a:stretch>
            <a:fillRect/>
          </a:stretch>
        </p:blipFill>
        <p:spPr bwMode="auto">
          <a:xfrm>
            <a:off x="6553200" y="3810000"/>
            <a:ext cx="2057400" cy="2362200"/>
          </a:xfrm>
          <a:prstGeom prst="rect">
            <a:avLst/>
          </a:prstGeom>
          <a:ln>
            <a:noFill/>
          </a:ln>
          <a:effectLst>
            <a:softEdge rad="112500"/>
          </a:effectLst>
        </p:spPr>
      </p:pic>
    </p:spTree>
    <p:extLst>
      <p:ext uri="{BB962C8B-B14F-4D97-AF65-F5344CB8AC3E}">
        <p14:creationId xmlns:p14="http://schemas.microsoft.com/office/powerpoint/2010/main" val="60742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Leadership Skills</a:t>
            </a:r>
            <a:endParaRPr lang="en-US" dirty="0"/>
          </a:p>
        </p:txBody>
      </p:sp>
      <p:sp>
        <p:nvSpPr>
          <p:cNvPr id="3" name="Content Placeholder 2"/>
          <p:cNvSpPr>
            <a:spLocks noGrp="1"/>
          </p:cNvSpPr>
          <p:nvPr>
            <p:ph idx="1"/>
          </p:nvPr>
        </p:nvSpPr>
        <p:spPr>
          <a:xfrm>
            <a:off x="457200" y="1646236"/>
            <a:ext cx="8229600" cy="4754563"/>
          </a:xfrm>
        </p:spPr>
        <p:txBody>
          <a:bodyPr>
            <a:normAutofit fontScale="92500" lnSpcReduction="10000"/>
          </a:bodyPr>
          <a:lstStyle/>
          <a:p>
            <a:endParaRPr lang="en-US" sz="1200" dirty="0" smtClean="0"/>
          </a:p>
          <a:p>
            <a:pPr>
              <a:lnSpc>
                <a:spcPct val="160000"/>
              </a:lnSpc>
              <a:buClr>
                <a:schemeClr val="accent5">
                  <a:lumMod val="60000"/>
                  <a:lumOff val="40000"/>
                </a:schemeClr>
              </a:buClr>
            </a:pPr>
            <a:r>
              <a:rPr lang="en-US" sz="2200" b="1" dirty="0" smtClean="0"/>
              <a:t>Provides vision</a:t>
            </a:r>
            <a:r>
              <a:rPr lang="en-US" sz="2200" b="1" dirty="0"/>
              <a:t> </a:t>
            </a:r>
            <a:r>
              <a:rPr lang="en-US" sz="2200" b="1" dirty="0" smtClean="0"/>
              <a:t>and direction</a:t>
            </a:r>
          </a:p>
          <a:p>
            <a:pPr>
              <a:lnSpc>
                <a:spcPct val="160000"/>
              </a:lnSpc>
              <a:buClr>
                <a:schemeClr val="accent5">
                  <a:lumMod val="60000"/>
                  <a:lumOff val="40000"/>
                </a:schemeClr>
              </a:buClr>
            </a:pPr>
            <a:r>
              <a:rPr lang="en-US" sz="2200" b="1" dirty="0" smtClean="0"/>
              <a:t>Brings clarity</a:t>
            </a:r>
          </a:p>
          <a:p>
            <a:pPr>
              <a:lnSpc>
                <a:spcPct val="160000"/>
              </a:lnSpc>
              <a:buClr>
                <a:schemeClr val="accent5">
                  <a:lumMod val="60000"/>
                  <a:lumOff val="40000"/>
                </a:schemeClr>
              </a:buClr>
            </a:pPr>
            <a:r>
              <a:rPr lang="en-US" sz="2200" b="1" dirty="0" smtClean="0"/>
              <a:t>Affords confidence</a:t>
            </a:r>
          </a:p>
          <a:p>
            <a:pPr>
              <a:lnSpc>
                <a:spcPct val="160000"/>
              </a:lnSpc>
              <a:buClr>
                <a:schemeClr val="accent5">
                  <a:lumMod val="60000"/>
                  <a:lumOff val="40000"/>
                </a:schemeClr>
              </a:buClr>
            </a:pPr>
            <a:r>
              <a:rPr lang="en-US" sz="2200" b="1" dirty="0" smtClean="0"/>
              <a:t>Stretches our thinking </a:t>
            </a:r>
          </a:p>
          <a:p>
            <a:pPr>
              <a:lnSpc>
                <a:spcPct val="160000"/>
              </a:lnSpc>
              <a:buClr>
                <a:schemeClr val="accent5">
                  <a:lumMod val="60000"/>
                  <a:lumOff val="40000"/>
                </a:schemeClr>
              </a:buClr>
            </a:pPr>
            <a:r>
              <a:rPr lang="en-US" sz="2200" b="1" dirty="0" smtClean="0"/>
              <a:t>Improves our skills</a:t>
            </a:r>
          </a:p>
          <a:p>
            <a:pPr>
              <a:lnSpc>
                <a:spcPct val="160000"/>
              </a:lnSpc>
              <a:buClr>
                <a:schemeClr val="accent5">
                  <a:lumMod val="60000"/>
                  <a:lumOff val="40000"/>
                </a:schemeClr>
              </a:buClr>
            </a:pPr>
            <a:r>
              <a:rPr lang="en-US" sz="2200" b="1" dirty="0" smtClean="0"/>
              <a:t>Expands our view</a:t>
            </a:r>
            <a:r>
              <a:rPr lang="en-US" sz="2200" b="1" dirty="0"/>
              <a:t> </a:t>
            </a:r>
            <a:r>
              <a:rPr lang="en-US" sz="2200" b="1" dirty="0" smtClean="0"/>
              <a:t>by creating experiences</a:t>
            </a:r>
          </a:p>
          <a:p>
            <a:pPr>
              <a:lnSpc>
                <a:spcPct val="160000"/>
              </a:lnSpc>
              <a:buClr>
                <a:schemeClr val="accent5">
                  <a:lumMod val="60000"/>
                  <a:lumOff val="40000"/>
                </a:schemeClr>
              </a:buClr>
            </a:pPr>
            <a:r>
              <a:rPr lang="en-US" sz="2200" b="1" dirty="0" smtClean="0"/>
              <a:t>Raises our self-image</a:t>
            </a:r>
          </a:p>
          <a:p>
            <a:pPr>
              <a:lnSpc>
                <a:spcPct val="160000"/>
              </a:lnSpc>
              <a:buClr>
                <a:schemeClr val="accent5">
                  <a:lumMod val="60000"/>
                  <a:lumOff val="40000"/>
                </a:schemeClr>
              </a:buClr>
            </a:pPr>
            <a:r>
              <a:rPr lang="en-US" sz="2200" b="1" dirty="0" smtClean="0"/>
              <a:t>Increases Teamwork</a:t>
            </a:r>
          </a:p>
          <a:p>
            <a:pPr>
              <a:buNone/>
            </a:pPr>
            <a:r>
              <a:rPr lang="en-US" sz="1200" dirty="0" smtClean="0"/>
              <a:t/>
            </a:r>
            <a:br>
              <a:rPr lang="en-US" sz="1200" dirty="0" smtClean="0"/>
            </a:br>
            <a:endParaRPr lang="en-US" sz="1200" dirty="0"/>
          </a:p>
        </p:txBody>
      </p:sp>
      <p:pic>
        <p:nvPicPr>
          <p:cNvPr id="11266" name="Picture 2" descr="http://t1.gstatic.com/images?q=tbn:ANd9GcTGDG33mh5N9D_9tu-wRD4bXcZ1JodadN05ZkJyA7t168b6s3mw_nlEIxEx">
            <a:hlinkClick r:id="rId3"/>
          </p:cNvPr>
          <p:cNvPicPr>
            <a:picLocks noChangeAspect="1" noChangeArrowheads="1"/>
          </p:cNvPicPr>
          <p:nvPr/>
        </p:nvPicPr>
        <p:blipFill>
          <a:blip r:embed="rId4" cstate="print"/>
          <a:srcRect/>
          <a:stretch>
            <a:fillRect/>
          </a:stretch>
        </p:blipFill>
        <p:spPr bwMode="auto">
          <a:xfrm>
            <a:off x="6477000" y="1752600"/>
            <a:ext cx="1752600" cy="1371600"/>
          </a:xfrm>
          <a:prstGeom prst="rect">
            <a:avLst/>
          </a:prstGeom>
          <a:ln>
            <a:noFill/>
          </a:ln>
          <a:effectLst>
            <a:softEdge rad="112500"/>
          </a:effectLst>
        </p:spPr>
      </p:pic>
      <p:pic>
        <p:nvPicPr>
          <p:cNvPr id="11268" name="Picture 4" descr="http://t3.gstatic.com/images?q=tbn:ANd9GcQ8KWKt8X6ANRFzXMMen8h-DqaawYdVh0lfc3U6aVXugg5i9YI_b7jt7aIU">
            <a:hlinkClick r:id="rId5"/>
          </p:cNvPr>
          <p:cNvPicPr>
            <a:picLocks noChangeAspect="1" noChangeArrowheads="1"/>
          </p:cNvPicPr>
          <p:nvPr/>
        </p:nvPicPr>
        <p:blipFill>
          <a:blip r:embed="rId6" cstate="print"/>
          <a:srcRect/>
          <a:stretch>
            <a:fillRect/>
          </a:stretch>
        </p:blipFill>
        <p:spPr bwMode="auto">
          <a:xfrm>
            <a:off x="7239000" y="4724400"/>
            <a:ext cx="1352550" cy="1114426"/>
          </a:xfrm>
          <a:prstGeom prst="rect">
            <a:avLst/>
          </a:prstGeom>
          <a:ln>
            <a:noFill/>
          </a:ln>
          <a:effectLst>
            <a:softEdge rad="112500"/>
          </a:effectLst>
        </p:spPr>
      </p:pic>
      <p:pic>
        <p:nvPicPr>
          <p:cNvPr id="11272" name="Picture 8" descr="http://t0.gstatic.com/images?q=tbn:ANd9GcQSMmcR3-WibbnyUWexKBcfm5vhDd5Tj65bOMfB_QVa-QS68cAi_zwdlCU">
            <a:hlinkClick r:id="rId7"/>
          </p:cNvPr>
          <p:cNvPicPr>
            <a:picLocks noChangeAspect="1" noChangeArrowheads="1"/>
          </p:cNvPicPr>
          <p:nvPr/>
        </p:nvPicPr>
        <p:blipFill>
          <a:blip r:embed="rId8" cstate="print"/>
          <a:srcRect/>
          <a:stretch>
            <a:fillRect/>
          </a:stretch>
        </p:blipFill>
        <p:spPr bwMode="auto">
          <a:xfrm>
            <a:off x="4648200" y="5257800"/>
            <a:ext cx="1295400" cy="914401"/>
          </a:xfrm>
          <a:prstGeom prst="rect">
            <a:avLst/>
          </a:prstGeom>
          <a:ln>
            <a:noFill/>
          </a:ln>
          <a:effectLst>
            <a:softEdge rad="112500"/>
          </a:effectLst>
        </p:spPr>
      </p:pic>
      <p:pic>
        <p:nvPicPr>
          <p:cNvPr id="11274" name="Picture 10" descr="http://t1.gstatic.com/images?q=tbn:ANd9GcSt3nFWDut2-sYTzaIIm1Vhjc6MJfuzQebBHdLaltwO5UDekV_lghRLWF0">
            <a:hlinkClick r:id="rId9"/>
          </p:cNvPr>
          <p:cNvPicPr>
            <a:picLocks noChangeAspect="1" noChangeArrowheads="1"/>
          </p:cNvPicPr>
          <p:nvPr/>
        </p:nvPicPr>
        <p:blipFill>
          <a:blip r:embed="rId10" cstate="print"/>
          <a:srcRect/>
          <a:stretch>
            <a:fillRect/>
          </a:stretch>
        </p:blipFill>
        <p:spPr bwMode="auto">
          <a:xfrm>
            <a:off x="4419600" y="2590800"/>
            <a:ext cx="1266825" cy="1676400"/>
          </a:xfrm>
          <a:prstGeom prst="rect">
            <a:avLst/>
          </a:prstGeom>
          <a:ln>
            <a:noFill/>
          </a:ln>
          <a:effectLst>
            <a:softEdge rad="112500"/>
          </a:effectLst>
        </p:spPr>
      </p:pic>
    </p:spTree>
    <p:extLst>
      <p:ext uri="{BB962C8B-B14F-4D97-AF65-F5344CB8AC3E}">
        <p14:creationId xmlns:p14="http://schemas.microsoft.com/office/powerpoint/2010/main" val="2674229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56397" y="307692"/>
            <a:ext cx="7467600" cy="5801588"/>
          </a:xfrm>
          <a:prstGeom prst="rect">
            <a:avLst/>
          </a:prstGeom>
        </p:spPr>
        <p:txBody>
          <a:bodyPr wrap="square">
            <a:spAutoFit/>
          </a:bodyPr>
          <a:lstStyle/>
          <a:p>
            <a:pPr algn="ctr"/>
            <a:r>
              <a:rPr lang="en-US" altLang="en-US" sz="2400" b="1" dirty="0" smtClean="0"/>
              <a:t>Kouzes and </a:t>
            </a:r>
            <a:r>
              <a:rPr lang="en-US" altLang="en-US" sz="2400" b="1" dirty="0" err="1" smtClean="0"/>
              <a:t>Posners</a:t>
            </a:r>
            <a:r>
              <a:rPr lang="en-US" altLang="en-US" sz="2400" b="1" dirty="0" smtClean="0"/>
              <a:t>’ Five </a:t>
            </a:r>
            <a:r>
              <a:rPr lang="en-US" altLang="en-US" sz="2400" b="1" dirty="0" smtClean="0"/>
              <a:t>Leadership </a:t>
            </a:r>
            <a:r>
              <a:rPr lang="en-US" altLang="en-US" sz="2400" b="1" dirty="0" smtClean="0"/>
              <a:t>Practices</a:t>
            </a:r>
          </a:p>
          <a:p>
            <a:pPr algn="ctr"/>
            <a:r>
              <a:rPr lang="en-US" altLang="en-US" sz="2400" b="1" dirty="0" smtClean="0"/>
              <a:t> from </a:t>
            </a:r>
            <a:r>
              <a:rPr lang="en-US" altLang="en-US" sz="2400" i="1" dirty="0" smtClean="0"/>
              <a:t>The Leadership Challenge</a:t>
            </a:r>
            <a:endParaRPr lang="en-US" altLang="en-US" sz="2400" b="1" dirty="0" smtClean="0"/>
          </a:p>
          <a:p>
            <a:r>
              <a:rPr lang="en-US" altLang="en-US" sz="2400" b="1" dirty="0" smtClean="0"/>
              <a:t> </a:t>
            </a:r>
            <a:endParaRPr lang="en-US" altLang="en-US" sz="2400" dirty="0" smtClean="0"/>
          </a:p>
          <a:p>
            <a:pPr marL="457200" indent="-457200">
              <a:spcBef>
                <a:spcPts val="600"/>
              </a:spcBef>
              <a:spcAft>
                <a:spcPts val="600"/>
              </a:spcAft>
              <a:buAutoNum type="arabicPeriod"/>
            </a:pPr>
            <a:r>
              <a:rPr lang="en-US" altLang="en-US" sz="2200" b="1" dirty="0" smtClean="0"/>
              <a:t>Inspires </a:t>
            </a:r>
            <a:r>
              <a:rPr lang="en-US" altLang="en-US" sz="2200" b="1" dirty="0" smtClean="0"/>
              <a:t>a Shared Vision </a:t>
            </a:r>
            <a:endParaRPr lang="en-US" altLang="en-US" sz="2200" b="1" dirty="0" smtClean="0"/>
          </a:p>
          <a:p>
            <a:pPr>
              <a:spcBef>
                <a:spcPts val="600"/>
              </a:spcBef>
              <a:spcAft>
                <a:spcPts val="600"/>
              </a:spcAft>
            </a:pPr>
            <a:r>
              <a:rPr lang="en-US" altLang="en-US" sz="2200" b="1" dirty="0"/>
              <a:t> </a:t>
            </a:r>
            <a:r>
              <a:rPr lang="en-US" altLang="en-US" sz="2200" b="1" dirty="0" smtClean="0"/>
              <a:t>         </a:t>
            </a:r>
            <a:r>
              <a:rPr lang="en-US" altLang="en-US" dirty="0" smtClean="0"/>
              <a:t>envision </a:t>
            </a:r>
            <a:r>
              <a:rPr lang="en-US" altLang="en-US" dirty="0" smtClean="0"/>
              <a:t>the future and  </a:t>
            </a:r>
            <a:r>
              <a:rPr lang="en-US" altLang="en-US" dirty="0" smtClean="0"/>
              <a:t>enlighten </a:t>
            </a:r>
            <a:r>
              <a:rPr lang="en-US" altLang="en-US" dirty="0" smtClean="0"/>
              <a:t>others. </a:t>
            </a:r>
          </a:p>
          <a:p>
            <a:pPr>
              <a:spcBef>
                <a:spcPts val="600"/>
              </a:spcBef>
              <a:spcAft>
                <a:spcPts val="600"/>
              </a:spcAft>
            </a:pPr>
            <a:r>
              <a:rPr lang="en-US" altLang="en-US" sz="2200" b="1" dirty="0" smtClean="0"/>
              <a:t>2. Challenges the Process </a:t>
            </a:r>
            <a:endParaRPr lang="en-US" altLang="en-US" sz="2200" b="1" dirty="0" smtClean="0"/>
          </a:p>
          <a:p>
            <a:pPr>
              <a:spcBef>
                <a:spcPts val="600"/>
              </a:spcBef>
              <a:spcAft>
                <a:spcPts val="600"/>
              </a:spcAft>
            </a:pPr>
            <a:r>
              <a:rPr lang="en-US" altLang="en-US" dirty="0" smtClean="0"/>
              <a:t>             search </a:t>
            </a:r>
            <a:r>
              <a:rPr lang="en-US" altLang="en-US" dirty="0" smtClean="0"/>
              <a:t>for opportunities </a:t>
            </a:r>
            <a:r>
              <a:rPr lang="en-US" altLang="en-US" dirty="0" smtClean="0"/>
              <a:t> </a:t>
            </a:r>
            <a:r>
              <a:rPr lang="en-US" altLang="en-US" dirty="0" smtClean="0"/>
              <a:t>for  improvement and experimenting.</a:t>
            </a:r>
          </a:p>
          <a:p>
            <a:pPr>
              <a:spcBef>
                <a:spcPts val="600"/>
              </a:spcBef>
              <a:spcAft>
                <a:spcPts val="600"/>
              </a:spcAft>
            </a:pPr>
            <a:r>
              <a:rPr lang="en-US" altLang="en-US" sz="2200" b="1" dirty="0" smtClean="0"/>
              <a:t>3. Enables Others to Act </a:t>
            </a:r>
            <a:endParaRPr lang="en-US" altLang="en-US" sz="2200" b="1" dirty="0" smtClean="0"/>
          </a:p>
          <a:p>
            <a:pPr>
              <a:spcBef>
                <a:spcPts val="600"/>
              </a:spcBef>
              <a:spcAft>
                <a:spcPts val="600"/>
              </a:spcAft>
            </a:pPr>
            <a:r>
              <a:rPr lang="en-US" altLang="en-US" dirty="0"/>
              <a:t> </a:t>
            </a:r>
            <a:r>
              <a:rPr lang="en-US" altLang="en-US" dirty="0" smtClean="0"/>
              <a:t>             </a:t>
            </a:r>
            <a:r>
              <a:rPr lang="en-US" altLang="en-US" dirty="0" smtClean="0"/>
              <a:t>strengthening </a:t>
            </a:r>
            <a:r>
              <a:rPr lang="en-US" altLang="en-US" dirty="0" smtClean="0"/>
              <a:t>their skills </a:t>
            </a:r>
            <a:r>
              <a:rPr lang="en-US" altLang="en-US" dirty="0" smtClean="0"/>
              <a:t>and </a:t>
            </a:r>
            <a:r>
              <a:rPr lang="en-US" altLang="en-US" dirty="0" smtClean="0"/>
              <a:t>fostering collaboration.</a:t>
            </a:r>
          </a:p>
          <a:p>
            <a:pPr>
              <a:spcBef>
                <a:spcPts val="600"/>
              </a:spcBef>
              <a:spcAft>
                <a:spcPts val="600"/>
              </a:spcAft>
            </a:pPr>
            <a:r>
              <a:rPr lang="en-US" altLang="en-US" sz="2200" b="1" dirty="0" smtClean="0"/>
              <a:t>4. Models the Way </a:t>
            </a:r>
            <a:endParaRPr lang="en-US" altLang="en-US" sz="2200" b="1" dirty="0" smtClean="0"/>
          </a:p>
          <a:p>
            <a:pPr>
              <a:spcBef>
                <a:spcPts val="600"/>
              </a:spcBef>
              <a:spcAft>
                <a:spcPts val="600"/>
              </a:spcAft>
            </a:pPr>
            <a:r>
              <a:rPr lang="en-US" altLang="en-US" dirty="0" smtClean="0"/>
              <a:t>              </a:t>
            </a:r>
            <a:r>
              <a:rPr lang="en-US" altLang="en-US" dirty="0" smtClean="0"/>
              <a:t>setting an example and planning </a:t>
            </a:r>
            <a:r>
              <a:rPr lang="en-US" altLang="en-US" dirty="0" smtClean="0"/>
              <a:t>for </a:t>
            </a:r>
            <a:r>
              <a:rPr lang="en-US" altLang="en-US" dirty="0" smtClean="0"/>
              <a:t>small wins.</a:t>
            </a:r>
          </a:p>
          <a:p>
            <a:pPr>
              <a:spcBef>
                <a:spcPts val="600"/>
              </a:spcBef>
              <a:spcAft>
                <a:spcPts val="600"/>
              </a:spcAft>
            </a:pPr>
            <a:r>
              <a:rPr lang="en-US" altLang="en-US" sz="2200" b="1" dirty="0" smtClean="0"/>
              <a:t>5. Encourages the Heart </a:t>
            </a:r>
            <a:endParaRPr lang="en-US" altLang="en-US" sz="2200" b="1" dirty="0" smtClean="0"/>
          </a:p>
          <a:p>
            <a:pPr>
              <a:spcBef>
                <a:spcPts val="600"/>
              </a:spcBef>
              <a:spcAft>
                <a:spcPts val="600"/>
              </a:spcAft>
            </a:pPr>
            <a:r>
              <a:rPr lang="en-US" altLang="en-US" dirty="0"/>
              <a:t> </a:t>
            </a:r>
            <a:r>
              <a:rPr lang="en-US" altLang="en-US" dirty="0" smtClean="0"/>
              <a:t>              </a:t>
            </a:r>
            <a:r>
              <a:rPr lang="en-US" altLang="en-US" dirty="0" smtClean="0"/>
              <a:t>recognize contributions and celebrate </a:t>
            </a:r>
            <a:r>
              <a:rPr lang="en-US" altLang="en-US" dirty="0" smtClean="0"/>
              <a:t>accomplishments.</a:t>
            </a:r>
            <a:endParaRPr lang="en-US" altLang="en-US" dirty="0"/>
          </a:p>
        </p:txBody>
      </p:sp>
    </p:spTree>
    <p:extLst>
      <p:ext uri="{BB962C8B-B14F-4D97-AF65-F5344CB8AC3E}">
        <p14:creationId xmlns:p14="http://schemas.microsoft.com/office/powerpoint/2010/main" val="1540819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teve job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524000"/>
            <a:ext cx="4810125" cy="4810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Inspire a Shared Vision</a:t>
            </a:r>
            <a:endParaRPr lang="en-US" dirty="0"/>
          </a:p>
        </p:txBody>
      </p:sp>
    </p:spTree>
    <p:extLst>
      <p:ext uri="{BB962C8B-B14F-4D97-AF65-F5344CB8AC3E}">
        <p14:creationId xmlns:p14="http://schemas.microsoft.com/office/powerpoint/2010/main" val="1237258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leadership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0272" y="1524000"/>
            <a:ext cx="4762500" cy="4953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Challenge The Process</a:t>
            </a:r>
            <a:endParaRPr lang="en-US" dirty="0"/>
          </a:p>
        </p:txBody>
      </p:sp>
    </p:spTree>
    <p:extLst>
      <p:ext uri="{BB962C8B-B14F-4D97-AF65-F5344CB8AC3E}">
        <p14:creationId xmlns:p14="http://schemas.microsoft.com/office/powerpoint/2010/main" val="2459152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leadershi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620000" cy="5029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Enable Others to Act</a:t>
            </a:r>
            <a:endParaRPr lang="en-US" dirty="0"/>
          </a:p>
        </p:txBody>
      </p:sp>
    </p:spTree>
    <p:extLst>
      <p:ext uri="{BB962C8B-B14F-4D97-AF65-F5344CB8AC3E}">
        <p14:creationId xmlns:p14="http://schemas.microsoft.com/office/powerpoint/2010/main" val="42311781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great lea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81200"/>
            <a:ext cx="6096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Model The Way</a:t>
            </a:r>
            <a:endParaRPr lang="en-US" dirty="0"/>
          </a:p>
        </p:txBody>
      </p:sp>
    </p:spTree>
    <p:extLst>
      <p:ext uri="{BB962C8B-B14F-4D97-AF65-F5344CB8AC3E}">
        <p14:creationId xmlns:p14="http://schemas.microsoft.com/office/powerpoint/2010/main" val="174813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95413"/>
            <a:ext cx="6096000" cy="4067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8826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Encourage The Heart</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828800"/>
            <a:ext cx="3429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92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leadership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219200"/>
            <a:ext cx="7720064"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162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Objectives</a:t>
            </a:r>
            <a:endParaRPr lang="en-US" dirty="0"/>
          </a:p>
        </p:txBody>
      </p:sp>
      <p:sp>
        <p:nvSpPr>
          <p:cNvPr id="4" name="Content Placeholder 3"/>
          <p:cNvSpPr>
            <a:spLocks noGrp="1"/>
          </p:cNvSpPr>
          <p:nvPr>
            <p:ph idx="1"/>
          </p:nvPr>
        </p:nvSpPr>
        <p:spPr>
          <a:xfrm>
            <a:off x="457200" y="1752600"/>
            <a:ext cx="8229600" cy="4525963"/>
          </a:xfrm>
        </p:spPr>
        <p:txBody>
          <a:bodyPr>
            <a:normAutofit/>
          </a:bodyPr>
          <a:lstStyle/>
          <a:p>
            <a:pPr>
              <a:lnSpc>
                <a:spcPct val="150000"/>
              </a:lnSpc>
            </a:pPr>
            <a:r>
              <a:rPr lang="en-US" sz="2400" dirty="0"/>
              <a:t>Define and identify Leadership</a:t>
            </a:r>
          </a:p>
          <a:p>
            <a:pPr lvl="0">
              <a:lnSpc>
                <a:spcPct val="150000"/>
              </a:lnSpc>
            </a:pPr>
            <a:r>
              <a:rPr lang="en-US" sz="2400" dirty="0" smtClean="0"/>
              <a:t>Describe Leadership </a:t>
            </a:r>
            <a:r>
              <a:rPr lang="en-US" sz="2400" dirty="0" smtClean="0"/>
              <a:t>Theories </a:t>
            </a:r>
            <a:r>
              <a:rPr lang="en-US" sz="2400" dirty="0" smtClean="0"/>
              <a:t>and Styles</a:t>
            </a:r>
            <a:endParaRPr lang="en-US" sz="2400" dirty="0"/>
          </a:p>
          <a:p>
            <a:pPr lvl="0">
              <a:lnSpc>
                <a:spcPct val="150000"/>
              </a:lnSpc>
            </a:pPr>
            <a:r>
              <a:rPr lang="en-US" sz="2400" dirty="0" smtClean="0"/>
              <a:t>Discuss </a:t>
            </a:r>
            <a:r>
              <a:rPr lang="en-US" sz="2400" dirty="0" smtClean="0"/>
              <a:t>the </a:t>
            </a:r>
            <a:r>
              <a:rPr lang="en-US" sz="2400" dirty="0"/>
              <a:t>application and benefits of </a:t>
            </a:r>
            <a:r>
              <a:rPr lang="en-US" sz="2400" dirty="0" smtClean="0"/>
              <a:t> </a:t>
            </a:r>
            <a:r>
              <a:rPr lang="en-US" sz="2400" dirty="0"/>
              <a:t>leadership skills</a:t>
            </a:r>
          </a:p>
          <a:p>
            <a:pPr lvl="0">
              <a:lnSpc>
                <a:spcPct val="150000"/>
              </a:lnSpc>
            </a:pPr>
            <a:r>
              <a:rPr lang="en-US" sz="2400" dirty="0"/>
              <a:t>Discuss leadership as a source </a:t>
            </a:r>
            <a:r>
              <a:rPr lang="en-US" sz="2400" dirty="0" smtClean="0"/>
              <a:t>of </a:t>
            </a:r>
            <a:r>
              <a:rPr lang="en-US" sz="2400" dirty="0"/>
              <a:t>growth</a:t>
            </a:r>
          </a:p>
          <a:p>
            <a:pPr marL="0" indent="0">
              <a:buNone/>
            </a:pPr>
            <a:endParaRPr lang="en-US" dirty="0"/>
          </a:p>
        </p:txBody>
      </p:sp>
    </p:spTree>
    <p:extLst>
      <p:ext uri="{BB962C8B-B14F-4D97-AF65-F5344CB8AC3E}">
        <p14:creationId xmlns:p14="http://schemas.microsoft.com/office/powerpoint/2010/main" val="486308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14400" y="2590800"/>
            <a:ext cx="8229600" cy="224805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en-US" dirty="0" smtClean="0"/>
              <a:t>“</a:t>
            </a:r>
            <a:r>
              <a:rPr lang="en-US" sz="2800" i="1" dirty="0" smtClean="0"/>
              <a:t>There are almost as many different definitions of </a:t>
            </a:r>
          </a:p>
          <a:p>
            <a:pPr>
              <a:buFont typeface="Arial" panose="020B0604020202020204" pitchFamily="34" charset="0"/>
              <a:buNone/>
            </a:pPr>
            <a:r>
              <a:rPr lang="en-US" sz="2800" i="1" dirty="0" smtClean="0"/>
              <a:t>leadership as there are people who have tried to </a:t>
            </a:r>
          </a:p>
          <a:p>
            <a:pPr>
              <a:buFont typeface="Arial" panose="020B0604020202020204" pitchFamily="34" charset="0"/>
              <a:buNone/>
            </a:pPr>
            <a:r>
              <a:rPr lang="en-US" sz="2800" i="1" dirty="0" smtClean="0"/>
              <a:t>define it” </a:t>
            </a:r>
            <a:r>
              <a:rPr lang="en-US" sz="2800" i="1" dirty="0" err="1" smtClean="0"/>
              <a:t>Stogdill</a:t>
            </a:r>
            <a:endParaRPr lang="en-US" sz="2800" i="1" dirty="0" smtClean="0"/>
          </a:p>
          <a:p>
            <a:pPr>
              <a:buFont typeface="Arial" panose="020B0604020202020204" pitchFamily="34" charset="0"/>
              <a:buNone/>
            </a:pPr>
            <a:endParaRPr lang="en-US" dirty="0" smtClean="0"/>
          </a:p>
        </p:txBody>
      </p:sp>
    </p:spTree>
    <p:extLst>
      <p:ext uri="{BB962C8B-B14F-4D97-AF65-F5344CB8AC3E}">
        <p14:creationId xmlns:p14="http://schemas.microsoft.com/office/powerpoint/2010/main" val="2490506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36" y="0"/>
            <a:ext cx="4572000" cy="3293209"/>
          </a:xfrm>
          <a:prstGeom prst="rect">
            <a:avLst/>
          </a:prstGeom>
        </p:spPr>
        <p:txBody>
          <a:bodyPr>
            <a:spAutoFit/>
          </a:bodyPr>
          <a:lstStyle/>
          <a:p>
            <a:pPr>
              <a:lnSpc>
                <a:spcPct val="200000"/>
              </a:lnSpc>
              <a:buFont typeface="Arial" panose="020B0604020202020204" pitchFamily="34" charset="0"/>
              <a:buNone/>
            </a:pPr>
            <a:r>
              <a:rPr lang="en-US" sz="3200" dirty="0"/>
              <a:t>Leadership</a:t>
            </a:r>
          </a:p>
          <a:p>
            <a:pPr lvl="1">
              <a:lnSpc>
                <a:spcPct val="200000"/>
              </a:lnSpc>
              <a:buFontTx/>
              <a:buChar char="-"/>
            </a:pPr>
            <a:r>
              <a:rPr lang="en-US" sz="2400" dirty="0"/>
              <a:t>Involves Common Goals</a:t>
            </a:r>
          </a:p>
          <a:p>
            <a:pPr lvl="1">
              <a:lnSpc>
                <a:spcPct val="200000"/>
              </a:lnSpc>
              <a:buFontTx/>
              <a:buChar char="-"/>
            </a:pPr>
            <a:r>
              <a:rPr lang="en-US" sz="2400" i="1" dirty="0" smtClean="0"/>
              <a:t>Involves </a:t>
            </a:r>
            <a:r>
              <a:rPr lang="en-US" sz="2400" i="1" dirty="0"/>
              <a:t>Influence</a:t>
            </a:r>
          </a:p>
          <a:p>
            <a:pPr lvl="1">
              <a:lnSpc>
                <a:spcPct val="200000"/>
              </a:lnSpc>
              <a:buFontTx/>
              <a:buChar char="-"/>
            </a:pPr>
            <a:r>
              <a:rPr lang="en-US" sz="2400" i="1" dirty="0"/>
              <a:t>Is a </a:t>
            </a:r>
            <a:r>
              <a:rPr lang="en-US" sz="2400" i="1" dirty="0" smtClean="0"/>
              <a:t>Process</a:t>
            </a:r>
            <a:endParaRPr lang="en-US" sz="2400" i="1" dirty="0"/>
          </a:p>
        </p:txBody>
      </p:sp>
      <p:pic>
        <p:nvPicPr>
          <p:cNvPr id="1026" name="Picture 2" descr="Image result for leadership pro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209800"/>
            <a:ext cx="5116286" cy="464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407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leaders and followers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19200"/>
            <a:ext cx="6705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11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leadership qu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981200"/>
            <a:ext cx="6505575"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523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471</TotalTime>
  <Words>3105</Words>
  <Application>Microsoft Office PowerPoint</Application>
  <PresentationFormat>On-screen Show (4:3)</PresentationFormat>
  <Paragraphs>245</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Leadership and the RCP Having a Professional Voice</vt:lpstr>
      <vt:lpstr>PowerPoint Presentation</vt:lpstr>
      <vt:lpstr>PowerPoint Presentation</vt:lpstr>
      <vt:lpstr>Objectives</vt:lpstr>
      <vt:lpstr>PowerPoint Presentation</vt:lpstr>
      <vt:lpstr>PowerPoint Presentation</vt:lpstr>
      <vt:lpstr>PowerPoint Presentation</vt:lpstr>
      <vt:lpstr>PowerPoint Presentation</vt:lpstr>
      <vt:lpstr>Leadership Theories</vt:lpstr>
      <vt:lpstr>PowerPoint Presentation</vt:lpstr>
      <vt:lpstr>PowerPoint Presentation</vt:lpstr>
      <vt:lpstr>PowerPoint Presentation</vt:lpstr>
      <vt:lpstr>PowerPoint Presentation</vt:lpstr>
      <vt:lpstr>Leadership Styles</vt:lpstr>
      <vt:lpstr>PowerPoint Presentation</vt:lpstr>
      <vt:lpstr>PowerPoint Presentation</vt:lpstr>
      <vt:lpstr>PowerPoint Presentation</vt:lpstr>
      <vt:lpstr>Leadership Considerations</vt:lpstr>
      <vt:lpstr>PowerPoint Presentation</vt:lpstr>
      <vt:lpstr>PowerPoint Presentation</vt:lpstr>
      <vt:lpstr>PowerPoint Presentation</vt:lpstr>
      <vt:lpstr>PowerPoint Presentation</vt:lpstr>
      <vt:lpstr>Leadership Identification</vt:lpstr>
      <vt:lpstr>Management             Leadership</vt:lpstr>
      <vt:lpstr>PowerPoint Presentation</vt:lpstr>
      <vt:lpstr>Leadership Identification  and popular opinion</vt:lpstr>
      <vt:lpstr>PowerPoint Presentation</vt:lpstr>
      <vt:lpstr>PowerPoint Presentation</vt:lpstr>
      <vt:lpstr>PowerPoint Presentation</vt:lpstr>
      <vt:lpstr>PowerPoint Presentation</vt:lpstr>
      <vt:lpstr>PowerPoint Presentation</vt:lpstr>
      <vt:lpstr>What does Leadership have to do with the RCP</vt:lpstr>
      <vt:lpstr>Benefits of Leadership Skills</vt:lpstr>
      <vt:lpstr>PowerPoint Presentation</vt:lpstr>
      <vt:lpstr>Inspire a Shared Vision</vt:lpstr>
      <vt:lpstr>Challenge The Process</vt:lpstr>
      <vt:lpstr>Enable Others to Act</vt:lpstr>
      <vt:lpstr>Model The Way</vt:lpstr>
      <vt:lpstr>Encourage The Heart</vt:lpstr>
      <vt:lpstr>PowerPoint Presentation</vt:lpstr>
    </vt:vector>
  </TitlesOfParts>
  <Company>PIN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Genericlocaluser</dc:creator>
  <cp:lastModifiedBy>Jhaymie Cappiello</cp:lastModifiedBy>
  <cp:revision>54</cp:revision>
  <dcterms:created xsi:type="dcterms:W3CDTF">2016-08-16T15:41:46Z</dcterms:created>
  <dcterms:modified xsi:type="dcterms:W3CDTF">2016-09-16T10:52:34Z</dcterms:modified>
</cp:coreProperties>
</file>