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97" r:id="rId5"/>
    <p:sldId id="260" r:id="rId6"/>
    <p:sldId id="261" r:id="rId7"/>
    <p:sldId id="302" r:id="rId8"/>
    <p:sldId id="304" r:id="rId9"/>
    <p:sldId id="305" r:id="rId10"/>
    <p:sldId id="306" r:id="rId11"/>
    <p:sldId id="307" r:id="rId12"/>
    <p:sldId id="299" r:id="rId13"/>
    <p:sldId id="298" r:id="rId14"/>
    <p:sldId id="301" r:id="rId15"/>
    <p:sldId id="308" r:id="rId16"/>
    <p:sldId id="300" r:id="rId17"/>
    <p:sldId id="309" r:id="rId18"/>
    <p:sldId id="310" r:id="rId19"/>
    <p:sldId id="264" r:id="rId20"/>
    <p:sldId id="265" r:id="rId21"/>
    <p:sldId id="316" r:id="rId22"/>
    <p:sldId id="266" r:id="rId23"/>
    <p:sldId id="267" r:id="rId24"/>
    <p:sldId id="268" r:id="rId25"/>
    <p:sldId id="269" r:id="rId26"/>
    <p:sldId id="317" r:id="rId27"/>
    <p:sldId id="270" r:id="rId28"/>
    <p:sldId id="271" r:id="rId29"/>
    <p:sldId id="272" r:id="rId30"/>
    <p:sldId id="273" r:id="rId31"/>
    <p:sldId id="311" r:id="rId32"/>
    <p:sldId id="320" r:id="rId33"/>
    <p:sldId id="318" r:id="rId34"/>
    <p:sldId id="312" r:id="rId35"/>
    <p:sldId id="323" r:id="rId36"/>
    <p:sldId id="324" r:id="rId37"/>
    <p:sldId id="325" r:id="rId38"/>
    <p:sldId id="335" r:id="rId39"/>
    <p:sldId id="331" r:id="rId40"/>
    <p:sldId id="332" r:id="rId41"/>
    <p:sldId id="333" r:id="rId42"/>
    <p:sldId id="334" r:id="rId43"/>
    <p:sldId id="326" r:id="rId44"/>
    <p:sldId id="327" r:id="rId45"/>
    <p:sldId id="284" r:id="rId46"/>
    <p:sldId id="329" r:id="rId47"/>
    <p:sldId id="330" r:id="rId48"/>
    <p:sldId id="336" r:id="rId49"/>
    <p:sldId id="337" r:id="rId50"/>
    <p:sldId id="338" r:id="rId51"/>
    <p:sldId id="290" r:id="rId52"/>
    <p:sldId id="291" r:id="rId53"/>
    <p:sldId id="33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66"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85735-9407-4575-9AB2-E8F02EA7AC95}"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2C44A-69A9-4E5A-8593-F34DE32CACC0}" type="slidenum">
              <a:rPr lang="en-US" smtClean="0"/>
              <a:t>‹#›</a:t>
            </a:fld>
            <a:endParaRPr lang="en-US"/>
          </a:p>
        </p:txBody>
      </p:sp>
    </p:spTree>
    <p:extLst>
      <p:ext uri="{BB962C8B-B14F-4D97-AF65-F5344CB8AC3E}">
        <p14:creationId xmlns:p14="http://schemas.microsoft.com/office/powerpoint/2010/main" val="409555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Faculty notes: </a:t>
            </a:r>
            <a:r>
              <a:rPr lang="en-US" altLang="en-US" dirty="0" smtClean="0"/>
              <a:t>Please list on this slide any potential conflicts of interest (COI) you reported to the ACCP when agreeing to speak for this course or any new, previously not disclosed, potential COIs that you have .</a:t>
            </a:r>
          </a:p>
          <a:p>
            <a:pPr eaLnBrk="1" hangingPunct="1">
              <a:spcBef>
                <a:spcPct val="0"/>
              </a:spcBef>
            </a:pPr>
            <a:r>
              <a:rPr lang="en-US" altLang="en-US" dirty="0" smtClean="0"/>
              <a:t>OR</a:t>
            </a:r>
          </a:p>
          <a:p>
            <a:pPr eaLnBrk="1" hangingPunct="1">
              <a:spcBef>
                <a:spcPct val="0"/>
              </a:spcBef>
            </a:pPr>
            <a:r>
              <a:rPr lang="en-US" altLang="en-US" dirty="0" smtClean="0"/>
              <a:t>Simply type in “</a:t>
            </a:r>
            <a:r>
              <a:rPr lang="en-US" altLang="ja-JP" u="sng" dirty="0" smtClean="0"/>
              <a:t>no potential conflicts of interest</a:t>
            </a:r>
            <a:r>
              <a:rPr lang="en-US" altLang="ja-JP" dirty="0" smtClean="0"/>
              <a:t> to disclose.</a:t>
            </a:r>
            <a:r>
              <a:rPr lang="en-US" altLang="en-US" dirty="0" smtClean="0"/>
              <a:t>”</a:t>
            </a:r>
            <a:r>
              <a:rPr lang="en-US" altLang="ja-JP" dirty="0" smtClean="0"/>
              <a:t> </a:t>
            </a: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fld id="{7C10C534-7CF2-4838-930C-A34A57936B89}" type="slidenum">
              <a:rPr lang="en-US" altLang="en-US" sz="1200"/>
              <a:pPr/>
              <a:t>2</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23</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eaLnBrk="1">
              <a:lnSpc>
                <a:spcPct val="93000"/>
              </a:lnSpc>
              <a:spcBef>
                <a:spcPct val="0"/>
              </a:spcBef>
              <a:tabLst>
                <a:tab pos="634643" algn="l"/>
                <a:tab pos="1269286" algn="l"/>
                <a:tab pos="1903929" algn="l"/>
                <a:tab pos="2538573" algn="l"/>
                <a:tab pos="3173216" algn="l"/>
                <a:tab pos="3807859" algn="l"/>
                <a:tab pos="4442502" algn="l"/>
                <a:tab pos="5077145" algn="l"/>
              </a:tabLst>
            </a:pPr>
            <a:r>
              <a:rPr/>
              <a:t>Diagram showing management of patients experiencing severe attacks of asthma. NIV, non‐invasive ventilation.</a:t>
            </a:r>
          </a:p>
          <a:p>
            <a:endParaRPr/>
          </a:p>
          <a:p>
            <a:r>
              <a:rPr lang="en-GB"/>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24</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eaLnBrk="1">
              <a:lnSpc>
                <a:spcPct val="93000"/>
              </a:lnSpc>
              <a:spcBef>
                <a:spcPct val="0"/>
              </a:spcBef>
              <a:tabLst>
                <a:tab pos="634643" algn="l"/>
                <a:tab pos="1269286" algn="l"/>
                <a:tab pos="1903929" algn="l"/>
                <a:tab pos="2538573" algn="l"/>
                <a:tab pos="3173216" algn="l"/>
                <a:tab pos="3807859" algn="l"/>
                <a:tab pos="4442502" algn="l"/>
                <a:tab pos="5077145" algn="l"/>
              </a:tabLst>
            </a:pPr>
            <a:r>
              <a:rPr/>
              <a:t>Diagram showing management of patients experiencing severe attacks of asthma. NIV, non‐invasive ventilation.</a:t>
            </a:r>
          </a:p>
          <a:p>
            <a:endParaRPr/>
          </a:p>
          <a:p>
            <a:r>
              <a:rPr lang="en-GB"/>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49</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eaLnBrk="1">
              <a:lnSpc>
                <a:spcPct val="93000"/>
              </a:lnSpc>
              <a:spcBef>
                <a:spcPct val="0"/>
              </a:spcBef>
              <a:tabLst>
                <a:tab pos="634643" algn="l"/>
                <a:tab pos="1269286" algn="l"/>
                <a:tab pos="1903929" algn="l"/>
                <a:tab pos="2538573" algn="l"/>
                <a:tab pos="3173216" algn="l"/>
                <a:tab pos="3807859" algn="l"/>
                <a:tab pos="4442502" algn="l"/>
                <a:tab pos="5077145" algn="l"/>
              </a:tabLst>
            </a:pPr>
            <a:r>
              <a:rPr/>
              <a:t>Diagram showing management of patients experiencing severe attacks of asthma. NIV, non‐invasive ventilation.</a:t>
            </a:r>
          </a:p>
          <a:p>
            <a:endParaRPr/>
          </a:p>
          <a:p>
            <a:r>
              <a:rPr lang="en-GB"/>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altLang="en-US" b="1" smtClean="0"/>
              <a:t>PowerPoint tip: </a:t>
            </a:r>
            <a:r>
              <a:rPr lang="en-US" altLang="en-US" smtClean="0"/>
              <a:t>End your presentation with a simple question slide to:</a:t>
            </a:r>
          </a:p>
          <a:p>
            <a:pPr lvl="1"/>
            <a:r>
              <a:rPr lang="en-US" altLang="en-US" smtClean="0"/>
              <a:t>Invite your audience to ask questions.</a:t>
            </a:r>
          </a:p>
          <a:p>
            <a:pPr lvl="1"/>
            <a:r>
              <a:rPr lang="en-US" altLang="en-US" smtClean="0"/>
              <a:t>Provide a visual aid during question period.</a:t>
            </a:r>
          </a:p>
          <a:p>
            <a:pPr lvl="1"/>
            <a:r>
              <a:rPr lang="en-US" altLang="en-US" smtClean="0"/>
              <a:t>Avoid ending a presentation abruptly.</a:t>
            </a:r>
          </a:p>
        </p:txBody>
      </p:sp>
      <p:sp>
        <p:nvSpPr>
          <p:cNvPr id="49156" name="Slide Number Placeholder 3"/>
          <p:cNvSpPr>
            <a:spLocks noGrp="1"/>
          </p:cNvSpPr>
          <p:nvPr>
            <p:ph type="sldNum" sz="quarter" idx="5"/>
          </p:nvPr>
        </p:nvSpPr>
        <p:spPr bwMode="auto">
          <a:noFill/>
          <a:ln>
            <a:miter lim="800000"/>
            <a:headEnd/>
            <a:tailEnd/>
          </a:ln>
        </p:spPr>
        <p:txBody>
          <a:bodyPr/>
          <a:lstStyle/>
          <a:p>
            <a:fld id="{E4ACE4F4-EE4F-4FC5-91F3-D8F29A6CBA80}" type="slidenum">
              <a:rPr lang="en-US" altLang="en-US" smtClean="0">
                <a:ea typeface="ＭＳ Ｐゴシック" charset="-128"/>
              </a:rPr>
              <a:pPr/>
              <a:t>52</a:t>
            </a:fld>
            <a:endParaRPr lang="en-US"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2807B7-1118-46E5-8797-3FE580B0607B}"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182896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07B7-1118-46E5-8797-3FE580B0607B}"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83056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07B7-1118-46E5-8797-3FE580B0607B}"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56018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endParaRPr lang="en-US"/>
          </a:p>
        </p:txBody>
      </p:sp>
      <p:sp>
        <p:nvSpPr>
          <p:cNvPr id="6" name="Rectangle 4"/>
          <p:cNvSpPr>
            <a:spLocks noGrp="1" noChangeArrowheads="1"/>
          </p:cNvSpPr>
          <p:nvPr>
            <p:ph type="ftr" idx="11"/>
          </p:nvPr>
        </p:nvSpPr>
        <p:spPr>
          <a:xfrm>
            <a:off x="3127680" y="6247376"/>
            <a:ext cx="2897280" cy="470930"/>
          </a:xfrm>
          <a:prstGeom prst="rect">
            <a:avLst/>
          </a:prstGeom>
          <a:ln/>
        </p:spPr>
        <p:txBody>
          <a:bodyPr lIns="82945" tIns="41473" rIns="82945" bIns="41473"/>
          <a:lstStyle>
            <a:lvl1pPr>
              <a:defRPr/>
            </a:lvl1pPr>
          </a:lstStyle>
          <a:p>
            <a:endParaRPr lang="en-US"/>
          </a:p>
        </p:txBody>
      </p:sp>
      <p:sp>
        <p:nvSpPr>
          <p:cNvPr id="7" name="Rectangle 5"/>
          <p:cNvSpPr>
            <a:spLocks noGrp="1" noChangeArrowheads="1"/>
          </p:cNvSpPr>
          <p:nvPr>
            <p:ph type="sldNum" idx="12"/>
          </p:nvPr>
        </p:nvSpPr>
        <p:spPr>
          <a:xfrm>
            <a:off x="6556321" y="6247376"/>
            <a:ext cx="2128320" cy="470930"/>
          </a:xfrm>
          <a:prstGeom prst="rect">
            <a:avLst/>
          </a:prstGeom>
          <a:ln/>
        </p:spPr>
        <p:txBody>
          <a:bodyPr lIns="82945" tIns="41473" rIns="82945" bIns="41473"/>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67391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07B7-1118-46E5-8797-3FE580B0607B}"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142390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807B7-1118-46E5-8797-3FE580B0607B}"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283228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2807B7-1118-46E5-8797-3FE580B0607B}"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366106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2807B7-1118-46E5-8797-3FE580B0607B}"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382428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2807B7-1118-46E5-8797-3FE580B0607B}"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148396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807B7-1118-46E5-8797-3FE580B0607B}"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391571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07B7-1118-46E5-8797-3FE580B0607B}"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14952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07B7-1118-46E5-8797-3FE580B0607B}"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E66B-1C33-4A6F-AE53-11BF2E88556B}" type="slidenum">
              <a:rPr lang="en-US" smtClean="0"/>
              <a:t>‹#›</a:t>
            </a:fld>
            <a:endParaRPr lang="en-US"/>
          </a:p>
        </p:txBody>
      </p:sp>
    </p:spTree>
    <p:extLst>
      <p:ext uri="{BB962C8B-B14F-4D97-AF65-F5344CB8AC3E}">
        <p14:creationId xmlns:p14="http://schemas.microsoft.com/office/powerpoint/2010/main" val="37678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807B7-1118-46E5-8797-3FE580B0607B}" type="datetimeFigureOut">
              <a:rPr lang="en-US" smtClean="0"/>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5E66B-1C33-4A6F-AE53-11BF2E88556B}" type="slidenum">
              <a:rPr lang="en-US" smtClean="0"/>
              <a:t>‹#›</a:t>
            </a:fld>
            <a:endParaRPr lang="en-US"/>
          </a:p>
        </p:txBody>
      </p:sp>
    </p:spTree>
    <p:extLst>
      <p:ext uri="{BB962C8B-B14F-4D97-AF65-F5344CB8AC3E}">
        <p14:creationId xmlns:p14="http://schemas.microsoft.com/office/powerpoint/2010/main" val="1701295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0ahUKEwjPtdi98o3PAhUHLSYKHYyuC-IQjRwIBw&amp;url=https%3A%2F%2Fwww.dovepress.com%2Foptimizing-care-of-your-patients-with-copd-peer-reviewed-fulltext-article-NRR&amp;bvm=bv.132479545,d.eWE&amp;psig=AFQjCNHpJrMc7B2ivf4mmMmW7tw6qFddFg&amp;ust=147390935190177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W-7Df-I3PAhUKRyYKHQrmDK0QjRwIBw&amp;url=http%3A%2F%2Fradiopaedia.org%2Farticles%2Fchronic-obstructive-pulmonary-disease-1&amp;bvm=bv.132479545,d.eWE&amp;psig=AFQjCNHR4TvhmS74wyyFs2dhIO3d-3_XJg&amp;ust=147391106225138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ved=0ahUKEwiWj9at_I3PAhXLHD4KHSAXAiAQjRwIBw&amp;url=http%3A%2F%2Fwww.covidien.com%2Fpace%2Fclinical-education%2Fevent%2F264643&amp;bvm=bv.132479545,d.cWw&amp;psig=AFQjCNGBOMchN2LAsBhGXwKdG4l1j8S8kg&amp;ust=1473912022177744"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url?sa=i&amp;rct=j&amp;q=&amp;esrc=s&amp;source=images&amp;cd=&amp;cad=rja&amp;uact=8&amp;ved=0ahUKEwii2K6I_I3PAhUGVT4KHWVQCCIQjRwIBw&amp;url=http%3A%2F%2Fwww.cpapxchange.com%2Fforma-cpap-bipap-mask.html&amp;psig=AFQjCNFHFpaJqE--palZUkM-cZoWVndxMQ&amp;ust=147391195180969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onlinelibrary.wiley.com/doi/10.1111/j.1440-1843.2010.01766.x/full#f1"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onlinelibrary.wiley.com/doi/10.1111/j.1440-1843.2010.01766.x/full#f1"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uact=8&amp;ved=0CAcQjRxqFQoTCL_uk-SY9MYCFYFtPgod_fEIsw&amp;url=http://101thingstodosw.com/phoenix/parada-del-sol-rodeo/&amp;ei=mGiyVb_CLoHb-QH946OYCw&amp;bvm=bv.98476267,d.cWw&amp;psig=AFQjCNG-piutu0zbW-F4R5bjZcjQpkrkvQ&amp;ust=143784182796663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m/url?sa=i&amp;rct=j&amp;q=&amp;esrc=s&amp;frm=1&amp;source=images&amp;cd=&amp;cad=rja&amp;uact=8&amp;ved=0CAcQjRxqFQoTCOzNzb-Y9MYCFYo4PgodvLkN6w&amp;url=https://www.pinterest.com/schlaisn/bull-riding-something-id-like-to-do/&amp;ei=TGiyVez3Borx-AG887bYDg&amp;bvm=bv.98476267,d.cWw&amp;psig=AFQjCNG-piutu0zbW-F4R5bjZcjQpkrkvQ&amp;ust=1437841827966630"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om/url?sa=i&amp;rct=j&amp;q=&amp;esrc=s&amp;frm=1&amp;source=images&amp;cd=&amp;cad=rja&amp;uact=8&amp;ved=0CAcQjRxqFQoTCKqY-KiZ9MYCFYJbPgodxNUGTA&amp;url=http://www.examiner.com/article/mauney-wins-first-pbr-world-title&amp;ei=KWmyVepfgrf5AcSrm-AE&amp;bvm=bv.98476267,d.cWw&amp;psig=AFQjCNF7CA-RDXLDo0Pi0jMvvhaByweeCg&amp;ust=14378420862675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ved=0CAcQjRxqFQoTCO25qd3688YCFUlvPgod_HEAWQ&amp;url=http://www.nhlbi.nih.gov/health/health-topics/topics/copd&amp;ei=FUmyVa3bFsne-QH844HIBQ&amp;bvm=bv.98476267,d.cWw&amp;psig=AFQjCNGRcfRW3Z8ZyrPI0kn910lM2dT-yw&amp;ust=143783386636125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oogle.com/url?sa=i&amp;rct=j&amp;q=&amp;esrc=s&amp;frm=1&amp;source=images&amp;cd=&amp;cad=rja&amp;uact=8&amp;ved=0CAcQjRxqFQoTCM-P9PL388YCFQMcPgodNpEM5A&amp;url=http://epublish.ust.hk/cgi-bin/eng/story.php?id%3D61%26catid%3D31%26sid%3D623%26keycode%3D673f91fd6cae6883a198c0fb8694a970&amp;ei=HUayVY-NFIO4-AG2orKgDg&amp;bvm=bv.98476267,d.cWw&amp;psig=AFQjCNHFYPN0u2YHJi9vOXTJ36OnVL2apg&amp;ust=1437833020497165"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ww.google.com/url?sa=i&amp;rct=j&amp;q=&amp;esrc=s&amp;frm=1&amp;source=images&amp;cd=&amp;cad=rja&amp;uact=8&amp;ved=0CAcQjRxqFQoTCOGr2rz688YCFQhyPgodAxAGgw&amp;url=https://emerjencywebb.wordpress.com/2012/09/10/the-severe-asthmatic-intubation-mechanical-ventilation-and-complications/&amp;ei=0EiyVeGDO4jk-QGDoJiYCA&amp;bvm=bv.98476267,d.cWw&amp;psig=AFQjCNHCxA4K7ibEJyhF61vKd6OBuW0IoA&amp;ust=1437833728475227"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uact=8&amp;ved=0CAcQjRxqFQoTCJKqw6bN98YCFQlaPgodP1oPlQ&amp;url=http://www.unboundedmedicine.com/2005/10/23/you-should-never-take-this-chest-x-ray/&amp;ei=UTK0VdK9MYm0-QG_tL2oCQ&amp;bvm=bv.98717601,d.cWw&amp;psig=AFQjCNEhWUuj36_i_9FcRchDpNkePz9uaw&amp;ust=1437959095647053"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www.google.com/url?sa=i&amp;rct=j&amp;q=&amp;esrc=s&amp;frm=1&amp;source=images&amp;cd=&amp;cad=rja&amp;uact=8&amp;ved=0CAcQjRxqFQoTCKblrYfO98YCFQfKPgodsPUCxg&amp;url=http://www.wisegeek.com/what-is-hypovolemic-shock.htm&amp;ei=HDO0VabnNYeU-wGw64uwDA&amp;bvm=bv.98717601,d.cWw&amp;psig=AFQjCNFdIiT7iubaVVbCNlnlVqtgCa-G1w&amp;ust=143795927503356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source=images&amp;cd=&amp;cad=rja&amp;uact=8&amp;ved=0ahUKEwizxvaX0o7PAhVLNSYKHaGDB2IQjRwIBw&amp;url=http%3A%2F%2Fwww.ufunk.net%2Fen%2Finsolite%2Fthumbs-and-ammo%2F&amp;bvm=bv.132479545,d.eWE&amp;psig=AFQjCNF7JIgX3vOsK3CS6RA9zBtjj62Ylw&amp;ust=147393502000980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iDlpmQlo3PAhUKOiYKHbHlCwkQjRwIBw&amp;url=http%3A%2F%2Fcopdx.org.au%2Fcopd-x-plan%2Fconfirm-diagnosis%2Fc2-diagnosis%2Fc23-spirometry%2F&amp;bvm=bv.132479545,d.cWw&amp;psig=AFQjCNF3NiIiqsCNoWyVxE6K8WyQDb-BFg&amp;ust=1473884528675001"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hyperlink" Target="http://www.google.com/url?sa=i&amp;rct=j&amp;q=&amp;esrc=s&amp;source=images&amp;cd=&amp;cad=rja&amp;uact=8&amp;ved=0ahUKEwj14c_GlY3PAhWK6CYKHTb1DtQQjRwIBw&amp;url=http%3A%2F%2Fradiopaedia.org%2Fimages%2F1506443&amp;psig=AFQjCNFTVa5VsY7Sti2lc6iguO67hjp16Q&amp;ust=147388439938106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m/url?sa=i&amp;rct=j&amp;q=&amp;esrc=s&amp;source=images&amp;cd=&amp;cad=rja&amp;uact=8&amp;ved=0ahUKEwjcyJvo0o7PAhVBwiYKHTNqCDwQjRwIBw&amp;url=https%3A%2F%2Fwww.reddit.com%2Fr%2Fanswers%2Fcomments%2F4jb9dn%2Fhey_is_it_thumbs_up_or_thumbs_up%2F&amp;bvm=bv.132479545,d.eWE&amp;psig=AFQjCNF7JIgX3vOsK3CS6RA9zBtjj62Ylw&amp;ust=147393502000980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xqFQoTCISpo9_288YCFYZaPgodi-gNkg&amp;url=http://www.nhlbi.nih.gov/health/health-topics/topics/asthma&amp;ei=50SyVcSZLIa1-QGL0beQCQ&amp;bvm=bv.98476267,d.cWw&amp;psig=AFQjCNGBUMAy0fHrXr_pENarhxf-KdxeSQ&amp;ust=1437832750633059"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uact=8&amp;ved=0CAcQjRxqFQoTCO25qd3688YCFUlvPgod_HEAWQ&amp;url=http://www.nhlbi.nih.gov/health/health-topics/topics/copd&amp;ei=FUmyVa3bFsne-QH844HIBQ&amp;bvm=bv.98476267,d.cWw&amp;psig=AFQjCNGRcfRW3Z8ZyrPI0kn910lM2dT-yw&amp;ust=1437833866361250"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source=images&amp;cd=&amp;cad=rja&amp;uact=8&amp;ved=0ahUKEwjWx-_72I7PAhXBQCYKHTadC0wQjRwIBw&amp;url=http%3A%2F%2Frepublicbuzz.com%2Fthere-is-no-escape-from-trump&amp;psig=AFQjCNESoP8RXzKm2rncQnIdEu5AavO2Lg&amp;ust=147393688302078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uact=8&amp;ved=0CAcQjRxqFQoTCM2auauA9MYCFQJnPgod3isAKw&amp;url=http://www.spirometry.guru/fvc.html&amp;ei=906yVY3DF4LO-QHe14DYAg&amp;bvm=bv.98476267,d.cWw&amp;psig=AFQjCNHvGy3a72Sb5CbaYsx399bHY_U_9Q&amp;ust=1437835311083473"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url?sa=i&amp;rct=j&amp;q=&amp;esrc=s&amp;frm=1&amp;source=images&amp;cd=&amp;cad=rja&amp;uact=8&amp;ved=0CAcQjRxqFQoTCISpo9_288YCFYZaPgodi-gNkg&amp;url=http://www.nhlbi.nih.gov/health/health-topics/topics/asthma&amp;ei=50SyVcSZLIa1-QGL0beQCQ&amp;bvm=bv.98476267,d.cWw&amp;psig=AFQjCNGBUMAy0fHrXr_pENarhxf-KdxeSQ&amp;ust=143783275063305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z0fys5Y3PAhUFSCYKHXwMBP8QjRwIBw&amp;url=http%3A%2F%2Fradiopaedia.org%2Fimages%2F537002&amp;bvm=bv.132479545,d.eWE&amp;psig=AFQjCNHpYep_3ZeiU53jgAW2w3bXXOTZiw&amp;ust=1473905849530947" TargetMode="Externa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i-qa2Y5Y3PAhWE0iYKHZ3pCwgQjRwIBw&amp;url=http%3A%2F%2Fradiopaedia.org%2Fcases%2Fnormal-frontal-chest-x-ray&amp;bvm=bv.132479545,d.eWE&amp;psig=AFQjCNGYa9b7-u2p4WIvGlylddoGWJqcKw&amp;ust=147390581590260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url?sa=i&amp;rct=j&amp;q=&amp;esrc=s&amp;source=images&amp;cd=&amp;cad=rja&amp;uact=8&amp;ved=0ahUKEwj8zNX37o3PAhUC5SYKHYSlAZ0QjRwIBw&amp;url=http%3A%2F%2Funinursety.com%2Fuser%2Fcourses%2Fasthma_overview.php&amp;bvm=bv.132479545,d.eWE&amp;psig=AFQjCNHoBPZSEFQMZNWdrZAAJUCcJ6k4UQ&amp;ust=14739084045891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924800" cy="1752600"/>
          </a:xfrm>
        </p:spPr>
        <p:txBody>
          <a:bodyPr rtlCol="0">
            <a:normAutofit/>
          </a:bodyPr>
          <a:lstStyle/>
          <a:p>
            <a:pPr algn="ctr" eaLnBrk="1" fontAlgn="auto" hangingPunct="1">
              <a:spcAft>
                <a:spcPts val="0"/>
              </a:spcAft>
              <a:defRPr/>
            </a:pPr>
            <a:r>
              <a:rPr lang="en-US" sz="3200" dirty="0" smtClean="0"/>
              <a:t>Management of </a:t>
            </a:r>
            <a:r>
              <a:rPr lang="en-US" sz="3200" dirty="0" smtClean="0"/>
              <a:t>Severe Obstructive </a:t>
            </a:r>
            <a:r>
              <a:rPr lang="en-US" sz="3200" dirty="0" smtClean="0"/>
              <a:t>Lung Disease</a:t>
            </a:r>
            <a:endParaRPr lang="en-US" sz="3200" dirty="0"/>
          </a:p>
        </p:txBody>
      </p:sp>
      <p:sp>
        <p:nvSpPr>
          <p:cNvPr id="3" name="Subtitle 2"/>
          <p:cNvSpPr>
            <a:spLocks noGrp="1"/>
          </p:cNvSpPr>
          <p:nvPr>
            <p:ph type="body" idx="1"/>
          </p:nvPr>
        </p:nvSpPr>
        <p:spPr>
          <a:xfrm>
            <a:off x="0" y="3810000"/>
            <a:ext cx="9144000" cy="1509712"/>
          </a:xfrm>
        </p:spPr>
        <p:txBody>
          <a:bodyPr rtlCol="0">
            <a:normAutofit/>
          </a:bodyPr>
          <a:lstStyle/>
          <a:p>
            <a:pPr algn="ctr" eaLnBrk="1" fontAlgn="auto" hangingPunct="1">
              <a:spcAft>
                <a:spcPts val="0"/>
              </a:spcAft>
              <a:defRPr/>
            </a:pPr>
            <a:r>
              <a:rPr lang="en-US" sz="2400" i="1" dirty="0" smtClean="0">
                <a:solidFill>
                  <a:srgbClr val="54585A"/>
                </a:solidFill>
              </a:rPr>
              <a:t>Craig Rackley, MD</a:t>
            </a:r>
          </a:p>
          <a:p>
            <a:pPr algn="ctr" eaLnBrk="1" fontAlgn="auto" hangingPunct="1">
              <a:spcAft>
                <a:spcPts val="0"/>
              </a:spcAft>
              <a:defRPr/>
            </a:pPr>
            <a:r>
              <a:rPr lang="en-US" sz="2400" i="1" dirty="0" smtClean="0">
                <a:solidFill>
                  <a:srgbClr val="54585A"/>
                </a:solidFill>
              </a:rPr>
              <a:t>Assistant Professor of Medicine</a:t>
            </a:r>
          </a:p>
          <a:p>
            <a:pPr algn="ctr" eaLnBrk="1" fontAlgn="auto" hangingPunct="1">
              <a:spcAft>
                <a:spcPts val="0"/>
              </a:spcAft>
              <a:defRPr/>
            </a:pPr>
            <a:r>
              <a:rPr lang="en-US" sz="2400" i="1" dirty="0" smtClean="0">
                <a:solidFill>
                  <a:srgbClr val="54585A"/>
                </a:solidFill>
              </a:rPr>
              <a:t>Duke University Medical Center</a:t>
            </a:r>
          </a:p>
        </p:txBody>
      </p:sp>
    </p:spTree>
    <p:extLst>
      <p:ext uri="{BB962C8B-B14F-4D97-AF65-F5344CB8AC3E}">
        <p14:creationId xmlns:p14="http://schemas.microsoft.com/office/powerpoint/2010/main" val="299746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i="1" dirty="0" smtClean="0"/>
              <a:t>What do we use to guide therapy?</a:t>
            </a:r>
            <a:endParaRPr lang="en-US" i="1" dirty="0"/>
          </a:p>
        </p:txBody>
      </p:sp>
    </p:spTree>
    <p:extLst>
      <p:ext uri="{BB962C8B-B14F-4D97-AF65-F5344CB8AC3E}">
        <p14:creationId xmlns:p14="http://schemas.microsoft.com/office/powerpoint/2010/main" val="122989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 classification </a:t>
            </a:r>
            <a:r>
              <a:rPr lang="en-US" dirty="0"/>
              <a:t>of severity of airflow limitation in </a:t>
            </a:r>
            <a:r>
              <a:rPr lang="en-US" dirty="0" smtClean="0"/>
              <a:t>COPD</a:t>
            </a:r>
            <a:endParaRPr lang="en-US" dirty="0"/>
          </a:p>
        </p:txBody>
      </p:sp>
      <p:pic>
        <p:nvPicPr>
          <p:cNvPr id="8194" name="Picture 2" descr="Image result for classification of severity of airflow limitation in cop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676400"/>
            <a:ext cx="9148506"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bwMode="auto">
          <a:xfrm>
            <a:off x="304800" y="6416859"/>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smtClean="0">
                <a:latin typeface="+mn-lt"/>
              </a:rPr>
              <a:t>Global Initiative for Chronic Obstructive Lung Disease</a:t>
            </a:r>
            <a:endParaRPr lang="en-US" altLang="en-US" sz="1200" dirty="0">
              <a:latin typeface="+mn-lt"/>
            </a:endParaRPr>
          </a:p>
        </p:txBody>
      </p:sp>
    </p:spTree>
    <p:extLst>
      <p:ext uri="{BB962C8B-B14F-4D97-AF65-F5344CB8AC3E}">
        <p14:creationId xmlns:p14="http://schemas.microsoft.com/office/powerpoint/2010/main" val="270713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Assessment of COPD</a:t>
            </a:r>
            <a:endParaRPr lang="en-US" dirty="0"/>
          </a:p>
        </p:txBody>
      </p:sp>
      <p:sp>
        <p:nvSpPr>
          <p:cNvPr id="5" name="Text Placeholder 2"/>
          <p:cNvSpPr txBox="1">
            <a:spLocks/>
          </p:cNvSpPr>
          <p:nvPr/>
        </p:nvSpPr>
        <p:spPr bwMode="auto">
          <a:xfrm>
            <a:off x="304800" y="6416859"/>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smtClean="0">
                <a:latin typeface="+mn-lt"/>
              </a:rPr>
              <a:t>Global Initiative for Chronic Obstructive Lung Disease</a:t>
            </a:r>
            <a:endParaRPr lang="en-US" altLang="en-US" sz="1200" dirty="0">
              <a:latin typeface="+mn-lt"/>
            </a:endParaRPr>
          </a:p>
        </p:txBody>
      </p:sp>
      <p:grpSp>
        <p:nvGrpSpPr>
          <p:cNvPr id="7" name="Group 6"/>
          <p:cNvGrpSpPr/>
          <p:nvPr/>
        </p:nvGrpSpPr>
        <p:grpSpPr>
          <a:xfrm>
            <a:off x="122111" y="1143000"/>
            <a:ext cx="8747377" cy="5181600"/>
            <a:chOff x="122111" y="1143000"/>
            <a:chExt cx="8747377" cy="518160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84" b="29217"/>
            <a:stretch/>
          </p:blipFill>
          <p:spPr bwMode="auto">
            <a:xfrm>
              <a:off x="1625600" y="1143000"/>
              <a:ext cx="724388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250" b="29217"/>
            <a:stretch/>
          </p:blipFill>
          <p:spPr bwMode="auto">
            <a:xfrm>
              <a:off x="122111" y="1143000"/>
              <a:ext cx="71608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631298" y="3964197"/>
              <a:ext cx="1274708" cy="400110"/>
            </a:xfrm>
            <a:prstGeom prst="rect">
              <a:avLst/>
            </a:prstGeom>
            <a:noFill/>
          </p:spPr>
          <p:txBody>
            <a:bodyPr wrap="none" rtlCol="0">
              <a:spAutoFit/>
            </a:bodyPr>
            <a:lstStyle/>
            <a:p>
              <a:r>
                <a:rPr lang="en-US" sz="2000" dirty="0" smtClean="0"/>
                <a:t>FEV1≥50%</a:t>
              </a:r>
              <a:endParaRPr lang="en-US" sz="2000" dirty="0"/>
            </a:p>
          </p:txBody>
        </p:sp>
        <p:sp>
          <p:nvSpPr>
            <p:cNvPr id="8" name="TextBox 7"/>
            <p:cNvSpPr txBox="1"/>
            <p:nvPr/>
          </p:nvSpPr>
          <p:spPr>
            <a:xfrm rot="16200000">
              <a:off x="629501" y="2053679"/>
              <a:ext cx="1274708" cy="400110"/>
            </a:xfrm>
            <a:prstGeom prst="rect">
              <a:avLst/>
            </a:prstGeom>
            <a:noFill/>
          </p:spPr>
          <p:txBody>
            <a:bodyPr wrap="none" rtlCol="0">
              <a:spAutoFit/>
            </a:bodyPr>
            <a:lstStyle/>
            <a:p>
              <a:r>
                <a:rPr lang="en-US" sz="2000" dirty="0" smtClean="0"/>
                <a:t>FEV1&lt;50%</a:t>
              </a:r>
              <a:endParaRPr lang="en-US" sz="2000" dirty="0"/>
            </a:p>
          </p:txBody>
        </p:sp>
      </p:grpSp>
    </p:spTree>
    <p:extLst>
      <p:ext uri="{BB962C8B-B14F-4D97-AF65-F5344CB8AC3E}">
        <p14:creationId xmlns:p14="http://schemas.microsoft.com/office/powerpoint/2010/main" val="3656175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304800" y="1417637"/>
            <a:ext cx="8458200" cy="4525963"/>
          </a:xfrm>
        </p:spPr>
        <p:txBody>
          <a:bodyPr>
            <a:normAutofit/>
          </a:bodyPr>
          <a:lstStyle/>
          <a:p>
            <a:pPr marL="0" indent="0">
              <a:buNone/>
            </a:pPr>
            <a:r>
              <a:rPr lang="en-US" sz="2400" i="1" dirty="0" smtClean="0"/>
              <a:t>He had an FEV1/FVC ratio of .48 and an FEV1 of 26% predicted.  He had 2 exacerbations last year, one required hospitalization, and he is short of breath with minimal activity.  He is on no medications other than prn albuterol, which he uses 5+ times/day..   </a:t>
            </a:r>
            <a:endParaRPr lang="en-US" sz="2400" i="1" dirty="0"/>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553" y="3048000"/>
            <a:ext cx="591824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419600" y="3200400"/>
            <a:ext cx="1600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7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1000" fill="hold"/>
                                        <p:tgtEl>
                                          <p:spTgt spid="5121"/>
                                        </p:tgtEl>
                                        <p:attrNameLst>
                                          <p:attrName>ppt_w</p:attrName>
                                        </p:attrNameLst>
                                      </p:cBhvr>
                                      <p:tavLst>
                                        <p:tav tm="0">
                                          <p:val>
                                            <p:fltVal val="0"/>
                                          </p:val>
                                        </p:tav>
                                        <p:tav tm="100000">
                                          <p:val>
                                            <p:strVal val="#ppt_w"/>
                                          </p:val>
                                        </p:tav>
                                      </p:tavLst>
                                    </p:anim>
                                    <p:anim calcmode="lin" valueType="num">
                                      <p:cBhvr>
                                        <p:cTn id="8" dur="1000" fill="hold"/>
                                        <p:tgtEl>
                                          <p:spTgt spid="5121"/>
                                        </p:tgtEl>
                                        <p:attrNameLst>
                                          <p:attrName>ppt_h</p:attrName>
                                        </p:attrNameLst>
                                      </p:cBhvr>
                                      <p:tavLst>
                                        <p:tav tm="0">
                                          <p:val>
                                            <p:fltVal val="0"/>
                                          </p:val>
                                        </p:tav>
                                        <p:tav tm="100000">
                                          <p:val>
                                            <p:strVal val="#ppt_h"/>
                                          </p:val>
                                        </p:tav>
                                      </p:tavLst>
                                    </p:anim>
                                    <p:animEffect transition="in" filter="fade">
                                      <p:cBhvr>
                                        <p:cTn id="9" dur="1000"/>
                                        <p:tgtEl>
                                          <p:spTgt spid="512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4" t="19097" r="7620" b="4127"/>
          <a:stretch/>
        </p:blipFill>
        <p:spPr bwMode="auto">
          <a:xfrm>
            <a:off x="1371600" y="1361797"/>
            <a:ext cx="7064830" cy="505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p:cNvSpPr txBox="1">
            <a:spLocks/>
          </p:cNvSpPr>
          <p:nvPr/>
        </p:nvSpPr>
        <p:spPr bwMode="auto">
          <a:xfrm>
            <a:off x="304800" y="6416859"/>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smtClean="0">
                <a:latin typeface="+mn-lt"/>
              </a:rPr>
              <a:t>Global Initiative for Chronic Obstructive Lung Disease</a:t>
            </a:r>
            <a:endParaRPr lang="en-US" altLang="en-US" sz="1200" dirty="0">
              <a:latin typeface="+mn-lt"/>
            </a:endParaRPr>
          </a:p>
        </p:txBody>
      </p:sp>
      <p:sp>
        <p:nvSpPr>
          <p:cNvPr id="6" name="Oval 5"/>
          <p:cNvSpPr/>
          <p:nvPr/>
        </p:nvSpPr>
        <p:spPr>
          <a:xfrm>
            <a:off x="4343400" y="1447800"/>
            <a:ext cx="17526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143000"/>
          </a:xfrm>
        </p:spPr>
        <p:txBody>
          <a:bodyPr>
            <a:normAutofit fontScale="90000"/>
          </a:bodyPr>
          <a:lstStyle/>
          <a:p>
            <a:r>
              <a:rPr lang="en-US" dirty="0" smtClean="0"/>
              <a:t>GOLD recommended first choice therapy</a:t>
            </a:r>
            <a:endParaRPr lang="en-US" dirty="0"/>
          </a:p>
        </p:txBody>
      </p:sp>
    </p:spTree>
    <p:extLst>
      <p:ext uri="{BB962C8B-B14F-4D97-AF65-F5344CB8AC3E}">
        <p14:creationId xmlns:p14="http://schemas.microsoft.com/office/powerpoint/2010/main" val="23950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4525963"/>
          </a:xfrm>
        </p:spPr>
        <p:txBody>
          <a:bodyPr>
            <a:normAutofit/>
          </a:bodyPr>
          <a:lstStyle/>
          <a:p>
            <a:pPr marL="0" indent="0">
              <a:buNone/>
            </a:pPr>
            <a:r>
              <a:rPr lang="en-US" sz="2800" i="1" dirty="0" smtClean="0"/>
              <a:t>Patient is started on an ICS + LABA and a LAMA with recommendation to use albuterol as needed.  He has a walk in clinic that demonstrates he needs 2 LPM oxygen via nasal cannula with exertion, he is given appropriate immunizations, and he is referred to pulmonary rehab.  </a:t>
            </a:r>
            <a:endParaRPr lang="en-US" sz="2800" i="1" dirty="0"/>
          </a:p>
        </p:txBody>
      </p:sp>
    </p:spTree>
    <p:extLst>
      <p:ext uri="{BB962C8B-B14F-4D97-AF65-F5344CB8AC3E}">
        <p14:creationId xmlns:p14="http://schemas.microsoft.com/office/powerpoint/2010/main" val="2480491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Clinic template</a:t>
            </a:r>
            <a:endParaRPr lang="en-US" dirty="0"/>
          </a:p>
        </p:txBody>
      </p:sp>
      <p:sp>
        <p:nvSpPr>
          <p:cNvPr id="3" name="Content Placeholder 2"/>
          <p:cNvSpPr>
            <a:spLocks noGrp="1"/>
          </p:cNvSpPr>
          <p:nvPr>
            <p:ph idx="1"/>
          </p:nvPr>
        </p:nvSpPr>
        <p:spPr>
          <a:xfrm>
            <a:off x="457200" y="1219200"/>
            <a:ext cx="8229600" cy="5334000"/>
          </a:xfrm>
        </p:spPr>
        <p:txBody>
          <a:bodyPr>
            <a:normAutofit fontScale="47500" lnSpcReduction="20000"/>
          </a:bodyPr>
          <a:lstStyle/>
          <a:p>
            <a:pPr marL="0" indent="0">
              <a:buNone/>
            </a:pPr>
            <a:r>
              <a:rPr lang="en-US" b="1" dirty="0"/>
              <a:t>Chronic Obstructive Pulmonary Disease:</a:t>
            </a:r>
          </a:p>
          <a:p>
            <a:r>
              <a:rPr lang="en-US" dirty="0"/>
              <a:t>Based on the Global Initiative for Chronic Obstructive Lung Disease Combined Assessment of COPD, the patient is in risk </a:t>
            </a:r>
            <a:r>
              <a:rPr lang="en-US" dirty="0" smtClean="0"/>
              <a:t>category:</a:t>
            </a:r>
          </a:p>
          <a:p>
            <a:pPr lvl="1"/>
            <a:r>
              <a:rPr lang="en-US" dirty="0" smtClean="0"/>
              <a:t>A</a:t>
            </a:r>
            <a:r>
              <a:rPr lang="en-US" dirty="0"/>
              <a:t>: FEV1 &gt;/= 50% and &lt;/=1 exacerbation/</a:t>
            </a:r>
            <a:r>
              <a:rPr lang="en-US" dirty="0" err="1"/>
              <a:t>yr</a:t>
            </a:r>
            <a:r>
              <a:rPr lang="en-US" dirty="0"/>
              <a:t> and minimal/no symptoms or </a:t>
            </a:r>
            <a:r>
              <a:rPr lang="en-US" dirty="0" smtClean="0"/>
              <a:t>dyspnea</a:t>
            </a:r>
          </a:p>
          <a:p>
            <a:pPr lvl="1"/>
            <a:r>
              <a:rPr lang="en-US" dirty="0" smtClean="0"/>
              <a:t>B</a:t>
            </a:r>
            <a:r>
              <a:rPr lang="en-US" dirty="0"/>
              <a:t>: FEV1 &gt;/= 50% and &lt;/=1 exacerbation/</a:t>
            </a:r>
            <a:r>
              <a:rPr lang="en-US" dirty="0" err="1"/>
              <a:t>yr</a:t>
            </a:r>
            <a:r>
              <a:rPr lang="en-US" dirty="0"/>
              <a:t> and moderate/severe symptoms or </a:t>
            </a:r>
            <a:r>
              <a:rPr lang="en-US" dirty="0" smtClean="0"/>
              <a:t>dyspnea</a:t>
            </a:r>
          </a:p>
          <a:p>
            <a:pPr lvl="1"/>
            <a:r>
              <a:rPr lang="en-US" dirty="0" smtClean="0"/>
              <a:t>C</a:t>
            </a:r>
            <a:r>
              <a:rPr lang="en-US" dirty="0"/>
              <a:t>: FEV1 &lt;50% or &gt;1 exacerbation/</a:t>
            </a:r>
            <a:r>
              <a:rPr lang="en-US" dirty="0" err="1"/>
              <a:t>yr</a:t>
            </a:r>
            <a:r>
              <a:rPr lang="en-US" dirty="0"/>
              <a:t> and minimal/no symptoms or </a:t>
            </a:r>
            <a:r>
              <a:rPr lang="en-US" dirty="0" smtClean="0"/>
              <a:t>dyspnea</a:t>
            </a:r>
          </a:p>
          <a:p>
            <a:pPr lvl="1"/>
            <a:r>
              <a:rPr lang="en-US" b="1" i="1" dirty="0" smtClean="0"/>
              <a:t>D</a:t>
            </a:r>
            <a:r>
              <a:rPr lang="en-US" b="1" i="1" dirty="0"/>
              <a:t>: FEV1 &lt;50% or &gt;1 exacerbation/</a:t>
            </a:r>
            <a:r>
              <a:rPr lang="en-US" b="1" i="1" dirty="0" err="1"/>
              <a:t>yr</a:t>
            </a:r>
            <a:r>
              <a:rPr lang="en-US" b="1" i="1" dirty="0"/>
              <a:t> and moderate/severe symptoms or </a:t>
            </a:r>
            <a:r>
              <a:rPr lang="en-US" b="1" i="1" dirty="0" smtClean="0"/>
              <a:t>dyspnea</a:t>
            </a:r>
          </a:p>
          <a:p>
            <a:pPr marL="457200" lvl="1" indent="0">
              <a:buNone/>
            </a:pPr>
            <a:endParaRPr lang="en-US" dirty="0"/>
          </a:p>
          <a:p>
            <a:r>
              <a:rPr lang="en-US" dirty="0"/>
              <a:t>Recommendation:</a:t>
            </a:r>
          </a:p>
          <a:p>
            <a:pPr marL="400050" lvl="1" indent="0">
              <a:buNone/>
            </a:pPr>
            <a:r>
              <a:rPr lang="en-US" dirty="0" smtClean="0"/>
              <a:t>-</a:t>
            </a:r>
            <a:r>
              <a:rPr lang="en-US" dirty="0"/>
              <a:t>Tobacco dependence:  </a:t>
            </a:r>
            <a:endParaRPr lang="en-US" dirty="0" smtClean="0"/>
          </a:p>
          <a:p>
            <a:pPr marL="400050" lvl="1" indent="0">
              <a:buNone/>
            </a:pPr>
            <a:r>
              <a:rPr lang="en-US" dirty="0"/>
              <a:t>	</a:t>
            </a:r>
            <a:r>
              <a:rPr lang="en-US" b="1" i="1" dirty="0" smtClean="0"/>
              <a:t>-No </a:t>
            </a:r>
            <a:r>
              <a:rPr lang="en-US" b="1" i="1" dirty="0"/>
              <a:t>longer smoking.  Encouraged continued </a:t>
            </a:r>
            <a:r>
              <a:rPr lang="en-US" b="1" i="1" dirty="0" smtClean="0"/>
              <a:t>abstinence.</a:t>
            </a:r>
          </a:p>
          <a:p>
            <a:pPr marL="400050" lvl="1" indent="0">
              <a:buNone/>
            </a:pPr>
            <a:r>
              <a:rPr lang="en-US" dirty="0"/>
              <a:t>	</a:t>
            </a:r>
            <a:r>
              <a:rPr lang="en-US" dirty="0" smtClean="0"/>
              <a:t>-Currently </a:t>
            </a:r>
            <a:r>
              <a:rPr lang="en-US" dirty="0"/>
              <a:t>smoking.  Extensively discussed need for smoking cessation.  Provided information on </a:t>
            </a:r>
            <a:r>
              <a:rPr lang="en-US" dirty="0" smtClean="0"/>
              <a:t>1-800-	Quit Now</a:t>
            </a:r>
            <a:r>
              <a:rPr lang="en-US" dirty="0"/>
              <a:t>.  Offered </a:t>
            </a:r>
            <a:r>
              <a:rPr lang="en-US" dirty="0" smtClean="0"/>
              <a:t>nicotine </a:t>
            </a:r>
            <a:r>
              <a:rPr lang="en-US" dirty="0"/>
              <a:t>replacement and pharmacotherapy.  We </a:t>
            </a:r>
            <a:r>
              <a:rPr lang="en-US" dirty="0" smtClean="0"/>
              <a:t>will ***</a:t>
            </a:r>
            <a:endParaRPr lang="en-US" dirty="0"/>
          </a:p>
          <a:p>
            <a:pPr marL="400050" lvl="1" indent="0">
              <a:buNone/>
            </a:pPr>
            <a:r>
              <a:rPr lang="en-US" dirty="0" smtClean="0"/>
              <a:t>-</a:t>
            </a:r>
            <a:r>
              <a:rPr lang="en-US" dirty="0"/>
              <a:t>Pulmonary </a:t>
            </a:r>
            <a:r>
              <a:rPr lang="en-US" dirty="0" smtClean="0"/>
              <a:t>rehab/exercise:</a:t>
            </a:r>
          </a:p>
          <a:p>
            <a:pPr marL="400050" lvl="1" indent="0">
              <a:buNone/>
            </a:pPr>
            <a:r>
              <a:rPr lang="en-US" dirty="0"/>
              <a:t>	</a:t>
            </a:r>
            <a:r>
              <a:rPr lang="en-US" dirty="0" smtClean="0"/>
              <a:t>-Patient </a:t>
            </a:r>
            <a:r>
              <a:rPr lang="en-US" dirty="0"/>
              <a:t>currently in rehab or exercising regularly.  Encouraged continued lifelong </a:t>
            </a:r>
            <a:r>
              <a:rPr lang="en-US" dirty="0" smtClean="0"/>
              <a:t>exercise.</a:t>
            </a:r>
          </a:p>
          <a:p>
            <a:pPr marL="400050" lvl="1" indent="0">
              <a:buNone/>
            </a:pPr>
            <a:r>
              <a:rPr lang="en-US" dirty="0"/>
              <a:t>	</a:t>
            </a:r>
            <a:r>
              <a:rPr lang="en-US" b="1" i="1" dirty="0" smtClean="0"/>
              <a:t>-Patient </a:t>
            </a:r>
            <a:r>
              <a:rPr lang="en-US" b="1" i="1" dirty="0"/>
              <a:t>currently not exercising adequately.  We discussed options for exercise and pulmonary rehab.  </a:t>
            </a:r>
            <a:r>
              <a:rPr lang="en-US" b="1" i="1" dirty="0" smtClean="0"/>
              <a:t>	We will ***</a:t>
            </a:r>
            <a:endParaRPr lang="en-US" b="1" i="1" dirty="0"/>
          </a:p>
          <a:p>
            <a:pPr marL="400050" lvl="1" indent="0">
              <a:buNone/>
            </a:pPr>
            <a:r>
              <a:rPr lang="en-US" dirty="0" smtClean="0"/>
              <a:t>-</a:t>
            </a:r>
            <a:r>
              <a:rPr lang="en-US" dirty="0"/>
              <a:t>Oxygen: </a:t>
            </a:r>
            <a:endParaRPr lang="en-US" dirty="0"/>
          </a:p>
          <a:p>
            <a:pPr marL="400050" lvl="1" indent="0">
              <a:buNone/>
            </a:pPr>
            <a:r>
              <a:rPr lang="en-US" dirty="0" smtClean="0"/>
              <a:t>	-Patient </a:t>
            </a:r>
            <a:r>
              <a:rPr lang="en-US" dirty="0"/>
              <a:t>has an oxygen sat &gt;/=88% on RA at rest and with walking.  Therefore, supplemental oxygen is not </a:t>
            </a:r>
            <a:r>
              <a:rPr lang="en-US" dirty="0" smtClean="0"/>
              <a:t>	indicated.</a:t>
            </a:r>
          </a:p>
          <a:p>
            <a:pPr marL="400050" lvl="1" indent="0">
              <a:buNone/>
            </a:pPr>
            <a:r>
              <a:rPr lang="en-US" dirty="0"/>
              <a:t>	</a:t>
            </a:r>
            <a:r>
              <a:rPr lang="en-US" b="1" i="1" dirty="0" smtClean="0"/>
              <a:t>-Patient </a:t>
            </a:r>
            <a:r>
              <a:rPr lang="en-US" b="1" i="1" dirty="0"/>
              <a:t>has an oxygen sat &lt;88% on RA at rest and/or with walking.  Therefore, supplemental oxygen is </a:t>
            </a:r>
            <a:r>
              <a:rPr lang="en-US" b="1" i="1" dirty="0" smtClean="0"/>
              <a:t>	required </a:t>
            </a:r>
            <a:r>
              <a:rPr lang="en-US" b="1" i="1" dirty="0"/>
              <a:t>at </a:t>
            </a:r>
            <a:r>
              <a:rPr lang="en-US" b="1" i="1" dirty="0" smtClean="0"/>
              <a:t>*** LPM at </a:t>
            </a:r>
            <a:r>
              <a:rPr lang="en-US" b="1" i="1" dirty="0"/>
              <a:t>rest, *** LPM with sleep, and *** LPM with exertion</a:t>
            </a:r>
            <a:r>
              <a:rPr lang="en-US" b="1" i="1" dirty="0" smtClean="0"/>
              <a:t>.</a:t>
            </a:r>
            <a:endParaRPr lang="en-US" b="1" i="1" dirty="0"/>
          </a:p>
          <a:p>
            <a:pPr marL="400050" lvl="1" indent="0">
              <a:buNone/>
            </a:pPr>
            <a:r>
              <a:rPr lang="en-US" dirty="0" smtClean="0"/>
              <a:t>-</a:t>
            </a:r>
            <a:r>
              <a:rPr lang="en-US" dirty="0"/>
              <a:t>Pharmacotherapy: </a:t>
            </a:r>
            <a:endParaRPr lang="en-US" dirty="0" smtClean="0"/>
          </a:p>
          <a:p>
            <a:pPr marL="400050" lvl="1" indent="0">
              <a:buNone/>
            </a:pPr>
            <a:r>
              <a:rPr lang="en-US" dirty="0" smtClean="0"/>
              <a:t>	-GOLD </a:t>
            </a:r>
            <a:r>
              <a:rPr lang="en-US" dirty="0"/>
              <a:t>A: Short acting bronchodilator as </a:t>
            </a:r>
            <a:r>
              <a:rPr lang="en-US" dirty="0" smtClean="0"/>
              <a:t>needed</a:t>
            </a:r>
          </a:p>
          <a:p>
            <a:pPr marL="400050" lvl="1" indent="0">
              <a:buNone/>
            </a:pPr>
            <a:r>
              <a:rPr lang="en-US" dirty="0"/>
              <a:t>	</a:t>
            </a:r>
            <a:r>
              <a:rPr lang="en-US" dirty="0" smtClean="0"/>
              <a:t>-GOLD </a:t>
            </a:r>
            <a:r>
              <a:rPr lang="en-US" dirty="0"/>
              <a:t>B: Long acting </a:t>
            </a:r>
            <a:r>
              <a:rPr lang="en-US" dirty="0" smtClean="0"/>
              <a:t>bronchodilator</a:t>
            </a:r>
          </a:p>
          <a:p>
            <a:pPr marL="400050" lvl="1" indent="0">
              <a:buNone/>
            </a:pPr>
            <a:r>
              <a:rPr lang="en-US" dirty="0" smtClean="0"/>
              <a:t>	-GOLD </a:t>
            </a:r>
            <a:r>
              <a:rPr lang="en-US" dirty="0"/>
              <a:t>C: ICS + long acting </a:t>
            </a:r>
            <a:r>
              <a:rPr lang="en-US" dirty="0" smtClean="0"/>
              <a:t>bronchodilator</a:t>
            </a:r>
          </a:p>
          <a:p>
            <a:pPr marL="400050" lvl="1" indent="0">
              <a:buNone/>
            </a:pPr>
            <a:r>
              <a:rPr lang="en-US" dirty="0"/>
              <a:t>	</a:t>
            </a:r>
            <a:r>
              <a:rPr lang="en-US" b="1" i="1" dirty="0" smtClean="0"/>
              <a:t>-GOLD </a:t>
            </a:r>
            <a:r>
              <a:rPr lang="en-US" b="1" i="1" dirty="0"/>
              <a:t>D: ICS + long acting beta agonist and/or long acting </a:t>
            </a:r>
            <a:r>
              <a:rPr lang="en-US" b="1" i="1" dirty="0" smtClean="0"/>
              <a:t>anticholinergic</a:t>
            </a:r>
            <a:endParaRPr lang="en-US" b="1" i="1" dirty="0"/>
          </a:p>
          <a:p>
            <a:endParaRPr lang="en-US" dirty="0"/>
          </a:p>
        </p:txBody>
      </p:sp>
    </p:spTree>
    <p:extLst>
      <p:ext uri="{BB962C8B-B14F-4D97-AF65-F5344CB8AC3E}">
        <p14:creationId xmlns:p14="http://schemas.microsoft.com/office/powerpoint/2010/main" val="14691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4525963"/>
          </a:xfrm>
        </p:spPr>
        <p:txBody>
          <a:bodyPr>
            <a:normAutofit/>
          </a:bodyPr>
          <a:lstStyle/>
          <a:p>
            <a:pPr marL="0" indent="0">
              <a:buNone/>
            </a:pPr>
            <a:r>
              <a:rPr lang="en-US" sz="2800" i="1" dirty="0" smtClean="0"/>
              <a:t>He does well over the next 6 months until he gets an upper respiratory infection.  This leads to significant increase in his shortness of breath and cough.  His symptoms progress to where he is so short of breath he calls EMS and is taken to the ED.  </a:t>
            </a:r>
            <a:endParaRPr lang="en-US" sz="2800" i="1" dirty="0"/>
          </a:p>
        </p:txBody>
      </p:sp>
    </p:spTree>
    <p:extLst>
      <p:ext uri="{BB962C8B-B14F-4D97-AF65-F5344CB8AC3E}">
        <p14:creationId xmlns:p14="http://schemas.microsoft.com/office/powerpoint/2010/main" val="2865465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2316163"/>
          </a:xfrm>
        </p:spPr>
        <p:txBody>
          <a:bodyPr>
            <a:normAutofit/>
          </a:bodyPr>
          <a:lstStyle/>
          <a:p>
            <a:pPr marL="0" indent="0">
              <a:buNone/>
            </a:pPr>
            <a:r>
              <a:rPr lang="en-US" sz="2800" i="1" dirty="0" smtClean="0"/>
              <a:t>On initial evaluation he has a temp of 38.2 C, HR of 108, BP of 95/60, RR of 26, and O</a:t>
            </a:r>
            <a:r>
              <a:rPr lang="en-US" sz="2800" i="1" baseline="-25000" dirty="0" smtClean="0"/>
              <a:t>2</a:t>
            </a:r>
            <a:r>
              <a:rPr lang="en-US" sz="2800" i="1" dirty="0" smtClean="0"/>
              <a:t> sat on RA of 87%.  He is alert and oriented, but speaking in 2-3 word sentences.  He is using accessory muscles to breath and has very poor air movement.</a:t>
            </a:r>
            <a:endParaRPr lang="en-US" sz="2800" i="1" dirty="0"/>
          </a:p>
        </p:txBody>
      </p:sp>
      <p:pic>
        <p:nvPicPr>
          <p:cNvPr id="9218" name="Picture 2" descr="Image result for COPD xra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0" r="11313" b="4977"/>
          <a:stretch/>
        </p:blipFill>
        <p:spPr bwMode="auto">
          <a:xfrm>
            <a:off x="5105400" y="3352800"/>
            <a:ext cx="2778034" cy="33146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600200" y="4084637"/>
            <a:ext cx="3048000" cy="2316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800" i="1" dirty="0" smtClean="0"/>
              <a:t>ABG on RA: </a:t>
            </a:r>
          </a:p>
          <a:p>
            <a:pPr marL="0" indent="0">
              <a:spcBef>
                <a:spcPts val="0"/>
              </a:spcBef>
              <a:buFont typeface="Arial" panose="020B0604020202020204" pitchFamily="34" charset="0"/>
              <a:buNone/>
            </a:pPr>
            <a:r>
              <a:rPr lang="en-US" sz="2800" i="1" dirty="0"/>
              <a:t> </a:t>
            </a:r>
            <a:r>
              <a:rPr lang="en-US" sz="2800" i="1" dirty="0" smtClean="0"/>
              <a:t> pH: 7.30</a:t>
            </a:r>
          </a:p>
          <a:p>
            <a:pPr marL="0" indent="0">
              <a:spcBef>
                <a:spcPts val="0"/>
              </a:spcBef>
              <a:buFont typeface="Arial" panose="020B0604020202020204" pitchFamily="34" charset="0"/>
              <a:buNone/>
            </a:pPr>
            <a:r>
              <a:rPr lang="en-US" sz="2800" i="1" dirty="0" smtClean="0"/>
              <a:t>  pCO</a:t>
            </a:r>
            <a:r>
              <a:rPr lang="en-US" sz="2800" i="1" baseline="-25000" dirty="0" smtClean="0"/>
              <a:t>2</a:t>
            </a:r>
            <a:r>
              <a:rPr lang="en-US" sz="2800" i="1" dirty="0" smtClean="0"/>
              <a:t>: 64</a:t>
            </a:r>
          </a:p>
          <a:p>
            <a:pPr marL="0" indent="0">
              <a:spcBef>
                <a:spcPts val="0"/>
              </a:spcBef>
              <a:buFont typeface="Arial" panose="020B0604020202020204" pitchFamily="34" charset="0"/>
              <a:buNone/>
            </a:pPr>
            <a:r>
              <a:rPr lang="en-US" sz="2800" i="1" dirty="0" smtClean="0"/>
              <a:t>  pO</a:t>
            </a:r>
            <a:r>
              <a:rPr lang="en-US" sz="2800" i="1" baseline="-25000" dirty="0" smtClean="0"/>
              <a:t>2</a:t>
            </a:r>
            <a:r>
              <a:rPr lang="en-US" sz="2800" i="1" dirty="0" smtClean="0"/>
              <a:t>: 53</a:t>
            </a:r>
            <a:endParaRPr lang="en-US" sz="2800" i="1" dirty="0"/>
          </a:p>
        </p:txBody>
      </p:sp>
    </p:spTree>
    <p:extLst>
      <p:ext uri="{BB962C8B-B14F-4D97-AF65-F5344CB8AC3E}">
        <p14:creationId xmlns:p14="http://schemas.microsoft.com/office/powerpoint/2010/main" val="5836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When to consider </a:t>
            </a:r>
            <a:r>
              <a:rPr lang="en-US" sz="4000" dirty="0" err="1" smtClean="0"/>
              <a:t>ventilatory</a:t>
            </a:r>
            <a:r>
              <a:rPr lang="en-US" sz="4000" dirty="0" smtClean="0"/>
              <a:t> </a:t>
            </a:r>
            <a:r>
              <a:rPr lang="en-US" sz="4000" dirty="0" smtClean="0"/>
              <a:t>support</a:t>
            </a:r>
            <a:endParaRPr lang="en-US" sz="4000" dirty="0"/>
          </a:p>
        </p:txBody>
      </p:sp>
      <p:sp>
        <p:nvSpPr>
          <p:cNvPr id="3" name="Content Placeholder 2"/>
          <p:cNvSpPr>
            <a:spLocks noGrp="1"/>
          </p:cNvSpPr>
          <p:nvPr>
            <p:ph idx="1"/>
          </p:nvPr>
        </p:nvSpPr>
        <p:spPr>
          <a:xfrm>
            <a:off x="731520" y="1524000"/>
            <a:ext cx="7498080" cy="3880886"/>
          </a:xfrm>
        </p:spPr>
        <p:txBody>
          <a:bodyPr>
            <a:normAutofit/>
          </a:bodyPr>
          <a:lstStyle/>
          <a:p>
            <a:pPr marL="342900" indent="-342900">
              <a:buFont typeface="Arial" panose="020B0604020202020204" pitchFamily="34" charset="0"/>
              <a:buChar char="•"/>
            </a:pPr>
            <a:r>
              <a:rPr lang="en-US" dirty="0" smtClean="0"/>
              <a:t>Evidence of respiratory muscle </a:t>
            </a:r>
            <a:r>
              <a:rPr lang="en-US" dirty="0" smtClean="0"/>
              <a:t>fatigue (</a:t>
            </a:r>
            <a:r>
              <a:rPr lang="en-US" dirty="0" smtClean="0"/>
              <a:t>clinical work of breathing, serum lactate)</a:t>
            </a:r>
          </a:p>
          <a:p>
            <a:pPr marL="342900" indent="-342900">
              <a:buFont typeface="Arial" panose="020B0604020202020204" pitchFamily="34" charset="0"/>
              <a:buChar char="•"/>
            </a:pPr>
            <a:r>
              <a:rPr lang="en-US" dirty="0" err="1" smtClean="0"/>
              <a:t>Hypercarbia</a:t>
            </a:r>
            <a:endParaRPr lang="en-US" dirty="0" smtClean="0"/>
          </a:p>
          <a:p>
            <a:pPr marL="342900" indent="-342900">
              <a:buFont typeface="Arial" panose="020B0604020202020204" pitchFamily="34" charset="0"/>
              <a:buChar char="•"/>
            </a:pPr>
            <a:r>
              <a:rPr lang="en-US" dirty="0" smtClean="0"/>
              <a:t>Respiratory acidosis</a:t>
            </a:r>
          </a:p>
          <a:p>
            <a:pPr marL="0" indent="0">
              <a:buNone/>
            </a:pPr>
            <a:r>
              <a:rPr lang="en-US" dirty="0"/>
              <a:t>	</a:t>
            </a:r>
          </a:p>
        </p:txBody>
      </p:sp>
    </p:spTree>
    <p:extLst>
      <p:ext uri="{BB962C8B-B14F-4D97-AF65-F5344CB8AC3E}">
        <p14:creationId xmlns:p14="http://schemas.microsoft.com/office/powerpoint/2010/main" val="1490249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548640" y="548640"/>
            <a:ext cx="8110538" cy="658813"/>
          </a:xfrm>
        </p:spPr>
        <p:txBody>
          <a:bodyPr>
            <a:normAutofit fontScale="90000"/>
          </a:bodyPr>
          <a:lstStyle/>
          <a:p>
            <a:pPr algn="ctr" eaLnBrk="1" hangingPunct="1"/>
            <a:r>
              <a:rPr lang="en-US" altLang="en-US" dirty="0" smtClean="0">
                <a:latin typeface="+mn-lt"/>
                <a:cs typeface="Arial" charset="0"/>
              </a:rPr>
              <a:t>Faculty </a:t>
            </a:r>
            <a:r>
              <a:rPr lang="en-US" altLang="en-US" sz="4900" dirty="0" smtClean="0">
                <a:latin typeface="+mn-lt"/>
                <a:cs typeface="Arial" charset="0"/>
              </a:rPr>
              <a:t>Disclosures</a:t>
            </a:r>
          </a:p>
        </p:txBody>
      </p:sp>
      <p:sp>
        <p:nvSpPr>
          <p:cNvPr id="5123" name="Content Placeholder 7"/>
          <p:cNvSpPr>
            <a:spLocks noGrp="1"/>
          </p:cNvSpPr>
          <p:nvPr>
            <p:ph idx="1"/>
          </p:nvPr>
        </p:nvSpPr>
        <p:spPr>
          <a:xfrm>
            <a:off x="1066800" y="1600200"/>
            <a:ext cx="7499350" cy="2401887"/>
          </a:xfrm>
        </p:spPr>
        <p:txBody>
          <a:bodyPr/>
          <a:lstStyle/>
          <a:p>
            <a:pPr marL="0" indent="0" eaLnBrk="1" hangingPunct="1"/>
            <a:r>
              <a:rPr lang="en-US" altLang="en-US" dirty="0" smtClean="0">
                <a:latin typeface="Arial" charset="0"/>
                <a:cs typeface="Arial" charset="0"/>
              </a:rPr>
              <a:t>None</a:t>
            </a:r>
          </a:p>
        </p:txBody>
      </p:sp>
    </p:spTree>
    <p:extLst>
      <p:ext uri="{BB962C8B-B14F-4D97-AF65-F5344CB8AC3E}">
        <p14:creationId xmlns:p14="http://schemas.microsoft.com/office/powerpoint/2010/main" val="4007191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endotracheal tub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77570" y="3096370"/>
            <a:ext cx="4724400" cy="23416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339891"/>
            <a:ext cx="8763000" cy="793709"/>
          </a:xfrm>
        </p:spPr>
        <p:txBody>
          <a:bodyPr>
            <a:noAutofit/>
          </a:bodyPr>
          <a:lstStyle/>
          <a:p>
            <a:r>
              <a:rPr lang="en-US" sz="4000" i="1" dirty="0" smtClean="0"/>
              <a:t>What is the “best” way to provide </a:t>
            </a:r>
            <a:r>
              <a:rPr lang="en-US" sz="4000" i="1" dirty="0" err="1" smtClean="0"/>
              <a:t>ventilatory</a:t>
            </a:r>
            <a:r>
              <a:rPr lang="en-US" sz="4000" i="1" dirty="0" smtClean="0"/>
              <a:t> support?  </a:t>
            </a:r>
            <a:endParaRPr lang="en-US" sz="4000" i="1" dirty="0"/>
          </a:p>
        </p:txBody>
      </p:sp>
      <p:pic>
        <p:nvPicPr>
          <p:cNvPr id="12290" name="Picture 2" descr="Image result for bipap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438399"/>
            <a:ext cx="2590800" cy="42512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3778291"/>
            <a:ext cx="8763000" cy="7937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i="1" dirty="0" smtClean="0"/>
              <a:t>or</a:t>
            </a:r>
            <a:endParaRPr lang="en-US" sz="4000" i="1" dirty="0"/>
          </a:p>
        </p:txBody>
      </p:sp>
    </p:spTree>
    <p:extLst>
      <p:ext uri="{BB962C8B-B14F-4D97-AF65-F5344CB8AC3E}">
        <p14:creationId xmlns:p14="http://schemas.microsoft.com/office/powerpoint/2010/main" val="3990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onlinelibrary.wiley.com/store/mrw_content/cochrane/clsysrev/articles/CD004104/image_n/nCD004104-AFig-FIG04.png?v=1&amp;t=icf59w9h&amp;s=1ec685326d9438e0aa1aacbeee206250f1b180c0"/>
          <p:cNvPicPr>
            <a:picLocks noChangeAspect="1" noChangeArrowheads="1"/>
          </p:cNvPicPr>
          <p:nvPr/>
        </p:nvPicPr>
        <p:blipFill rotWithShape="1">
          <a:blip r:embed="rId2">
            <a:extLst>
              <a:ext uri="{28A0092B-C50C-407E-A947-70E740481C1C}">
                <a14:useLocalDpi xmlns:a14="http://schemas.microsoft.com/office/drawing/2010/main" val="0"/>
              </a:ext>
            </a:extLst>
          </a:blip>
          <a:srcRect t="-594"/>
          <a:stretch/>
        </p:blipFill>
        <p:spPr bwMode="auto">
          <a:xfrm>
            <a:off x="279400" y="1676400"/>
            <a:ext cx="8443762" cy="4390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bwMode="auto">
          <a:xfrm>
            <a:off x="304800" y="6416859"/>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latin typeface="+mn-lt"/>
              </a:rPr>
              <a:t>Cochrane Database </a:t>
            </a:r>
            <a:r>
              <a:rPr lang="en-US" altLang="en-US" sz="1200" dirty="0" err="1">
                <a:latin typeface="+mn-lt"/>
              </a:rPr>
              <a:t>Syst</a:t>
            </a:r>
            <a:r>
              <a:rPr lang="en-US" altLang="en-US" sz="1200" dirty="0">
                <a:latin typeface="+mn-lt"/>
              </a:rPr>
              <a:t> Rev. 2004;(3):CD004104. </a:t>
            </a:r>
          </a:p>
        </p:txBody>
      </p:sp>
      <p:sp>
        <p:nvSpPr>
          <p:cNvPr id="11" name="Rectangle 10"/>
          <p:cNvSpPr/>
          <p:nvPr/>
        </p:nvSpPr>
        <p:spPr>
          <a:xfrm>
            <a:off x="76200" y="5029200"/>
            <a:ext cx="8534400" cy="304800"/>
          </a:xfrm>
          <a:prstGeom prst="rect">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274638"/>
            <a:ext cx="8229600" cy="1143000"/>
          </a:xfrm>
        </p:spPr>
        <p:txBody>
          <a:bodyPr>
            <a:noAutofit/>
          </a:bodyPr>
          <a:lstStyle/>
          <a:p>
            <a:r>
              <a:rPr lang="en-US" sz="4000" dirty="0" smtClean="0"/>
              <a:t>NIV reduces need for intubation in COPD exacerbations</a:t>
            </a:r>
            <a:endParaRPr lang="en-US" sz="4000" dirty="0"/>
          </a:p>
        </p:txBody>
      </p:sp>
    </p:spTree>
    <p:extLst>
      <p:ext uri="{BB962C8B-B14F-4D97-AF65-F5344CB8AC3E}">
        <p14:creationId xmlns:p14="http://schemas.microsoft.com/office/powerpoint/2010/main" val="1185651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nlinelibrary.wiley.com/store/mrw_content/cochrane/clsysrev/articles/CD004104/image_n/nCD004104-AFig-FIG03.png?v=1&amp;t=icf59w8i&amp;s=bf13b42cbd13f399c216038cfe5be76c8ca7d7aa"/>
          <p:cNvPicPr>
            <a:picLocks noChangeAspect="1" noChangeArrowheads="1"/>
          </p:cNvPicPr>
          <p:nvPr/>
        </p:nvPicPr>
        <p:blipFill rotWithShape="1">
          <a:blip r:embed="rId2">
            <a:extLst>
              <a:ext uri="{28A0092B-C50C-407E-A947-70E740481C1C}">
                <a14:useLocalDpi xmlns:a14="http://schemas.microsoft.com/office/drawing/2010/main" val="0"/>
              </a:ext>
            </a:extLst>
          </a:blip>
          <a:srcRect t="-232"/>
          <a:stretch/>
        </p:blipFill>
        <p:spPr bwMode="auto">
          <a:xfrm>
            <a:off x="106937" y="1752599"/>
            <a:ext cx="8808463" cy="37338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bwMode="auto">
          <a:xfrm>
            <a:off x="304800" y="6416859"/>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latin typeface="+mn-lt"/>
              </a:rPr>
              <a:t>Cochrane Database </a:t>
            </a:r>
            <a:r>
              <a:rPr lang="en-US" altLang="en-US" sz="1200" dirty="0" err="1">
                <a:latin typeface="+mn-lt"/>
              </a:rPr>
              <a:t>Syst</a:t>
            </a:r>
            <a:r>
              <a:rPr lang="en-US" altLang="en-US" sz="1200" dirty="0">
                <a:latin typeface="+mn-lt"/>
              </a:rPr>
              <a:t> Rev. 2004;(3):CD004104. </a:t>
            </a:r>
          </a:p>
        </p:txBody>
      </p:sp>
      <p:sp>
        <p:nvSpPr>
          <p:cNvPr id="13" name="Rectangle 12"/>
          <p:cNvSpPr/>
          <p:nvPr/>
        </p:nvSpPr>
        <p:spPr>
          <a:xfrm>
            <a:off x="76200" y="4419600"/>
            <a:ext cx="8534400" cy="304800"/>
          </a:xfrm>
          <a:prstGeom prst="rect">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NIV reduces mortality in COPD exacerbations</a:t>
            </a:r>
            <a:endParaRPr lang="en-US" sz="4000" dirty="0"/>
          </a:p>
        </p:txBody>
      </p:sp>
    </p:spTree>
    <p:extLst>
      <p:ext uri="{BB962C8B-B14F-4D97-AF65-F5344CB8AC3E}">
        <p14:creationId xmlns:p14="http://schemas.microsoft.com/office/powerpoint/2010/main" val="499102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print"/>
          <a:srcRect r="45985"/>
          <a:stretch/>
        </p:blipFill>
        <p:spPr bwMode="auto">
          <a:xfrm>
            <a:off x="1066800" y="1828800"/>
            <a:ext cx="3505200" cy="4389120"/>
          </a:xfrm>
          <a:prstGeom prst="rect">
            <a:avLst/>
          </a:prstGeom>
          <a:noFill/>
          <a:ln w="9525">
            <a:noFill/>
            <a:round/>
            <a:headEnd/>
            <a:tailEnd/>
          </a:ln>
        </p:spPr>
      </p:pic>
      <p:sp>
        <p:nvSpPr>
          <p:cNvPr id="2050" name="Rectangle 1"/>
          <p:cNvSpPr>
            <a:spLocks noGrp="1" noChangeArrowheads="1"/>
          </p:cNvSpPr>
          <p:nvPr>
            <p:ph type="title"/>
          </p:nvPr>
        </p:nvSpPr>
        <p:spPr>
          <a:xfrm>
            <a:off x="0" y="457200"/>
            <a:ext cx="9144000" cy="724396"/>
          </a:xfrm>
        </p:spPr>
        <p:txBody>
          <a:bodyPr tIns="12801">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4000" dirty="0" smtClean="0"/>
              <a:t>NIV for </a:t>
            </a:r>
            <a:r>
              <a:rPr lang="en-GB" sz="4000" dirty="0"/>
              <a:t>life‐threatening asthma </a:t>
            </a:r>
            <a:r>
              <a:rPr lang="en-GB" sz="4000" dirty="0" smtClean="0"/>
              <a:t>attacks</a:t>
            </a:r>
            <a:endParaRPr lang="en-GB" sz="4000" dirty="0"/>
          </a:p>
        </p:txBody>
      </p:sp>
      <p:pic>
        <p:nvPicPr>
          <p:cNvPr id="2051" name="Picture 2"/>
          <p:cNvPicPr>
            <a:picLocks noChangeAspect="1" noChangeArrowheads="1"/>
          </p:cNvPicPr>
          <p:nvPr/>
        </p:nvPicPr>
        <p:blipFill rotWithShape="1">
          <a:blip r:embed="rId3" cstate="print"/>
          <a:srcRect l="53545"/>
          <a:stretch/>
        </p:blipFill>
        <p:spPr bwMode="auto">
          <a:xfrm>
            <a:off x="4572000" y="1859280"/>
            <a:ext cx="3014580" cy="438912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6" name="Text Box 4"/>
          <p:cNvSpPr txBox="1">
            <a:spLocks noChangeArrowheads="1"/>
          </p:cNvSpPr>
          <p:nvPr/>
        </p:nvSpPr>
        <p:spPr bwMode="auto">
          <a:xfrm>
            <a:off x="115200" y="6376654"/>
            <a:ext cx="6252480" cy="252746"/>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200" dirty="0" err="1" smtClean="0">
                <a:cs typeface="Helvetica" panose="020B0604020202020204" pitchFamily="34" charset="0"/>
              </a:rPr>
              <a:t>Respirology</a:t>
            </a:r>
            <a:r>
              <a:rPr lang="en-GB" sz="1200" dirty="0" smtClean="0">
                <a:cs typeface="Helvetica" panose="020B0604020202020204" pitchFamily="34" charset="0"/>
              </a:rPr>
              <a:t>. </a:t>
            </a:r>
            <a:r>
              <a:rPr lang="en-US" sz="1200" dirty="0" smtClean="0">
                <a:cs typeface="Helvetica" panose="020B0604020202020204" pitchFamily="34" charset="0"/>
              </a:rPr>
              <a:t>2010 </a:t>
            </a:r>
            <a:r>
              <a:rPr lang="en-US" sz="1200" dirty="0">
                <a:cs typeface="Helvetica" panose="020B0604020202020204" pitchFamily="34" charset="0"/>
              </a:rPr>
              <a:t>May;15(4):714-20</a:t>
            </a:r>
            <a:r>
              <a:rPr lang="en-US" sz="1200" dirty="0" smtClean="0">
                <a:cs typeface="Helvetica" panose="020B0604020202020204" pitchFamily="34" charset="0"/>
              </a:rPr>
              <a:t>.</a:t>
            </a:r>
            <a:r>
              <a:rPr lang="en-GB" sz="1200" dirty="0">
                <a:cs typeface="Helvetica" panose="020B0604020202020204" pitchFamily="34" charset="0"/>
              </a:rPr>
              <a:t/>
            </a:r>
            <a:br>
              <a:rPr lang="en-GB" sz="1200" dirty="0">
                <a:cs typeface="Helvetica" panose="020B0604020202020204" pitchFamily="34" charset="0"/>
              </a:rPr>
            </a:br>
            <a:endParaRPr lang="en-GB" sz="1200" dirty="0">
              <a:cs typeface="Helvetica" panose="020B0604020202020204" pitchFamily="34" charset="0"/>
              <a:hlinkClick r:id="rId5"/>
            </a:endParaRPr>
          </a:p>
        </p:txBody>
      </p:sp>
      <p:sp>
        <p:nvSpPr>
          <p:cNvPr id="8" name="Rectangle 7"/>
          <p:cNvSpPr/>
          <p:nvPr/>
        </p:nvSpPr>
        <p:spPr>
          <a:xfrm>
            <a:off x="5715000" y="6019800"/>
            <a:ext cx="1219200" cy="228600"/>
          </a:xfrm>
          <a:prstGeom prst="rect">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352800" y="5955268"/>
            <a:ext cx="583814"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sp>
        <p:nvSpPr>
          <p:cNvPr id="13" name="TextBox 12"/>
          <p:cNvSpPr txBox="1"/>
          <p:nvPr/>
        </p:nvSpPr>
        <p:spPr>
          <a:xfrm>
            <a:off x="6934200" y="5943600"/>
            <a:ext cx="466794" cy="369332"/>
          </a:xfrm>
          <a:prstGeom prst="rect">
            <a:avLst/>
          </a:prstGeom>
          <a:noFill/>
        </p:spPr>
        <p:txBody>
          <a:bodyPr wrap="none" rtlCol="0">
            <a:spAutoFit/>
          </a:bodyPr>
          <a:lstStyle/>
          <a:p>
            <a:r>
              <a:rPr lang="en-US" dirty="0" smtClean="0">
                <a:solidFill>
                  <a:srgbClr val="FF0000"/>
                </a:solidFill>
              </a:rPr>
              <a:t>4%</a:t>
            </a:r>
            <a:endParaRPr lang="en-US" dirty="0">
              <a:solidFill>
                <a:srgbClr val="FF0000"/>
              </a:solidFill>
            </a:endParaRPr>
          </a:p>
        </p:txBody>
      </p:sp>
      <p:cxnSp>
        <p:nvCxnSpPr>
          <p:cNvPr id="3" name="Straight Connector 2"/>
          <p:cNvCxnSpPr/>
          <p:nvPr/>
        </p:nvCxnSpPr>
        <p:spPr>
          <a:xfrm>
            <a:off x="4572000" y="1600200"/>
            <a:ext cx="0" cy="5029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133600" y="6019800"/>
            <a:ext cx="1219200" cy="228600"/>
          </a:xfrm>
          <a:prstGeom prst="rect">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544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15200" y="304800"/>
            <a:ext cx="8876400" cy="724396"/>
          </a:xfrm>
        </p:spPr>
        <p:txBody>
          <a:bodyPr tIns="12801">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smtClean="0"/>
              <a:t>NIV for </a:t>
            </a:r>
            <a:r>
              <a:rPr lang="en-GB" sz="3600" dirty="0"/>
              <a:t>life‐threatening asthma </a:t>
            </a:r>
            <a:r>
              <a:rPr lang="en-GB" sz="3600" dirty="0" smtClean="0"/>
              <a:t>attacks</a:t>
            </a:r>
            <a:endParaRPr lang="en-GB" sz="3600" dirty="0"/>
          </a:p>
        </p:txBody>
      </p:sp>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pic>
        <p:nvPicPr>
          <p:cNvPr id="7" name="Picture 2"/>
          <p:cNvPicPr>
            <a:picLocks noChangeAspect="1" noChangeArrowheads="1"/>
          </p:cNvPicPr>
          <p:nvPr/>
        </p:nvPicPr>
        <p:blipFill>
          <a:blip r:embed="rId4" cstate="print"/>
          <a:srcRect/>
          <a:stretch>
            <a:fillRect/>
          </a:stretch>
        </p:blipFill>
        <p:spPr bwMode="auto">
          <a:xfrm>
            <a:off x="762000" y="1143000"/>
            <a:ext cx="7086600" cy="5083988"/>
          </a:xfrm>
          <a:prstGeom prst="rect">
            <a:avLst/>
          </a:prstGeom>
          <a:noFill/>
          <a:ln w="9525">
            <a:noFill/>
            <a:round/>
            <a:headEnd/>
            <a:tailEnd/>
          </a:ln>
        </p:spPr>
      </p:pic>
      <p:sp>
        <p:nvSpPr>
          <p:cNvPr id="8" name="Text Box 4"/>
          <p:cNvSpPr txBox="1">
            <a:spLocks noChangeArrowheads="1"/>
          </p:cNvSpPr>
          <p:nvPr/>
        </p:nvSpPr>
        <p:spPr bwMode="auto">
          <a:xfrm>
            <a:off x="115200" y="6376654"/>
            <a:ext cx="6252480" cy="252746"/>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200" dirty="0" err="1" smtClean="0">
                <a:cs typeface="Helvetica" panose="020B0604020202020204" pitchFamily="34" charset="0"/>
              </a:rPr>
              <a:t>Respirology</a:t>
            </a:r>
            <a:r>
              <a:rPr lang="en-GB" sz="1200" dirty="0" smtClean="0">
                <a:cs typeface="Helvetica" panose="020B0604020202020204" pitchFamily="34" charset="0"/>
              </a:rPr>
              <a:t>. </a:t>
            </a:r>
            <a:r>
              <a:rPr lang="en-US" sz="1200" dirty="0" smtClean="0">
                <a:cs typeface="Helvetica" panose="020B0604020202020204" pitchFamily="34" charset="0"/>
              </a:rPr>
              <a:t>2010 </a:t>
            </a:r>
            <a:r>
              <a:rPr lang="en-US" sz="1200" dirty="0">
                <a:cs typeface="Helvetica" panose="020B0604020202020204" pitchFamily="34" charset="0"/>
              </a:rPr>
              <a:t>May;15(4):714-20</a:t>
            </a:r>
            <a:r>
              <a:rPr lang="en-US" sz="1200" dirty="0" smtClean="0">
                <a:cs typeface="Helvetica" panose="020B0604020202020204" pitchFamily="34" charset="0"/>
              </a:rPr>
              <a:t>.</a:t>
            </a:r>
            <a:r>
              <a:rPr lang="en-GB" sz="1200" dirty="0">
                <a:cs typeface="Helvetica" panose="020B0604020202020204" pitchFamily="34" charset="0"/>
              </a:rPr>
              <a:t/>
            </a:r>
            <a:br>
              <a:rPr lang="en-GB" sz="1200" dirty="0">
                <a:cs typeface="Helvetica" panose="020B0604020202020204" pitchFamily="34" charset="0"/>
              </a:rPr>
            </a:br>
            <a:endParaRPr lang="en-GB" sz="1200" dirty="0">
              <a:cs typeface="Helvetica" panose="020B0604020202020204" pitchFamily="34" charset="0"/>
              <a:hlinkClick r:id="rId5"/>
            </a:endParaRPr>
          </a:p>
        </p:txBody>
      </p:sp>
    </p:spTree>
    <p:extLst>
      <p:ext uri="{BB962C8B-B14F-4D97-AF65-F5344CB8AC3E}">
        <p14:creationId xmlns:p14="http://schemas.microsoft.com/office/powerpoint/2010/main" val="679603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initiate NPPV</a:t>
            </a:r>
            <a:endParaRPr lang="en-US" dirty="0"/>
          </a:p>
        </p:txBody>
      </p:sp>
      <p:sp>
        <p:nvSpPr>
          <p:cNvPr id="3" name="Content Placeholder 2"/>
          <p:cNvSpPr>
            <a:spLocks noGrp="1"/>
          </p:cNvSpPr>
          <p:nvPr>
            <p:ph idx="1"/>
          </p:nvPr>
        </p:nvSpPr>
        <p:spPr>
          <a:xfrm>
            <a:off x="731520" y="1600200"/>
            <a:ext cx="7498080" cy="3880886"/>
          </a:xfrm>
        </p:spPr>
        <p:txBody>
          <a:bodyPr>
            <a:normAutofit fontScale="92500" lnSpcReduction="10000"/>
          </a:bodyPr>
          <a:lstStyle/>
          <a:p>
            <a:pPr marL="342900" indent="-342900">
              <a:buFont typeface="Arial" panose="020B0604020202020204" pitchFamily="34" charset="0"/>
              <a:buChar char="•"/>
            </a:pPr>
            <a:r>
              <a:rPr lang="en-US" dirty="0" smtClean="0"/>
              <a:t>Initiate with </a:t>
            </a:r>
            <a:r>
              <a:rPr lang="en-US" dirty="0" err="1" smtClean="0"/>
              <a:t>oronasal</a:t>
            </a:r>
            <a:r>
              <a:rPr lang="en-US" dirty="0" smtClean="0"/>
              <a:t> facemask.  If patients cannot tolerate then consider full face mask. </a:t>
            </a:r>
            <a:endParaRPr lang="en-US" dirty="0" smtClean="0"/>
          </a:p>
          <a:p>
            <a:pPr marL="342900" indent="-342900">
              <a:buFont typeface="Arial" panose="020B0604020202020204" pitchFamily="34" charset="0"/>
              <a:buChar char="•"/>
            </a:pPr>
            <a:r>
              <a:rPr lang="en-US" dirty="0" smtClean="0"/>
              <a:t>Settings </a:t>
            </a:r>
            <a:r>
              <a:rPr lang="en-US" dirty="0" smtClean="0"/>
              <a:t>are adjusted to </a:t>
            </a:r>
          </a:p>
          <a:p>
            <a:pPr marL="801688" lvl="2" indent="-342900">
              <a:buFont typeface="Arial" panose="020B0604020202020204" pitchFamily="34" charset="0"/>
              <a:buChar char="•"/>
            </a:pPr>
            <a:r>
              <a:rPr lang="en-US" dirty="0" smtClean="0"/>
              <a:t>Achieve adequate oxygenation</a:t>
            </a:r>
          </a:p>
          <a:p>
            <a:pPr marL="801688" lvl="2" indent="-342900">
              <a:buFont typeface="Arial" panose="020B0604020202020204" pitchFamily="34" charset="0"/>
              <a:buChar char="•"/>
            </a:pPr>
            <a:r>
              <a:rPr lang="en-US" dirty="0" smtClean="0"/>
              <a:t>Reduce work of breathing</a:t>
            </a:r>
          </a:p>
          <a:p>
            <a:pPr marL="801688" lvl="2" indent="-342900">
              <a:buFont typeface="Arial" panose="020B0604020202020204" pitchFamily="34" charset="0"/>
              <a:buChar char="•"/>
            </a:pPr>
            <a:r>
              <a:rPr lang="en-US" dirty="0" smtClean="0"/>
              <a:t>Maintain “adequate” pH</a:t>
            </a:r>
          </a:p>
          <a:p>
            <a:pPr marL="801688" lvl="2" indent="-342900">
              <a:buFont typeface="Arial" panose="020B0604020202020204" pitchFamily="34" charset="0"/>
              <a:buChar char="•"/>
            </a:pPr>
            <a:r>
              <a:rPr lang="en-US" dirty="0" smtClean="0"/>
              <a:t>Provide tolerable pressure that does not lead to worsened hyperinflation</a:t>
            </a:r>
          </a:p>
          <a:p>
            <a:pPr marL="801688" lvl="2" indent="-342900">
              <a:buFont typeface="Arial" panose="020B0604020202020204" pitchFamily="34" charset="0"/>
              <a:buChar char="•"/>
            </a:pPr>
            <a:r>
              <a:rPr lang="en-US" dirty="0" smtClean="0"/>
              <a:t>Maximize patient-ventilator synchrony</a:t>
            </a:r>
          </a:p>
        </p:txBody>
      </p:sp>
    </p:spTree>
    <p:extLst>
      <p:ext uri="{BB962C8B-B14F-4D97-AF65-F5344CB8AC3E}">
        <p14:creationId xmlns:p14="http://schemas.microsoft.com/office/powerpoint/2010/main" val="981242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2316163"/>
          </a:xfrm>
        </p:spPr>
        <p:txBody>
          <a:bodyPr>
            <a:normAutofit fontScale="92500"/>
          </a:bodyPr>
          <a:lstStyle/>
          <a:p>
            <a:pPr marL="0" indent="0">
              <a:buNone/>
            </a:pPr>
            <a:r>
              <a:rPr lang="en-US" sz="2800" i="1" dirty="0" smtClean="0"/>
              <a:t>The patient is placed on </a:t>
            </a:r>
            <a:r>
              <a:rPr lang="en-US" sz="2800" i="1" dirty="0" err="1" smtClean="0"/>
              <a:t>bipap</a:t>
            </a:r>
            <a:r>
              <a:rPr lang="en-US" sz="2800" i="1" dirty="0" smtClean="0"/>
              <a:t> 12/5 and 40% FiO</a:t>
            </a:r>
            <a:r>
              <a:rPr lang="en-US" sz="2800" i="1" baseline="-25000" dirty="0" smtClean="0"/>
              <a:t>2</a:t>
            </a:r>
            <a:r>
              <a:rPr lang="en-US" sz="2800" i="1" dirty="0" smtClean="0"/>
              <a:t>.  His RR decreased to 20 and his work of breathing improved.  However, over the next several hours his work of breathing increased, and he became less alert despite adjustments to his </a:t>
            </a:r>
            <a:r>
              <a:rPr lang="en-US" sz="2800" i="1" dirty="0" err="1" smtClean="0"/>
              <a:t>bipap</a:t>
            </a:r>
            <a:r>
              <a:rPr lang="en-US" sz="2800" i="1" dirty="0" smtClean="0"/>
              <a:t> settings.  A repeat ABG was sent.  </a:t>
            </a:r>
            <a:endParaRPr lang="en-US" sz="2800" i="1" dirty="0"/>
          </a:p>
        </p:txBody>
      </p:sp>
      <p:sp>
        <p:nvSpPr>
          <p:cNvPr id="5" name="Content Placeholder 2"/>
          <p:cNvSpPr txBox="1">
            <a:spLocks/>
          </p:cNvSpPr>
          <p:nvPr/>
        </p:nvSpPr>
        <p:spPr>
          <a:xfrm>
            <a:off x="1600200" y="4084637"/>
            <a:ext cx="3048000" cy="2316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800" i="1" dirty="0" smtClean="0"/>
              <a:t>ABG on RA: </a:t>
            </a:r>
          </a:p>
          <a:p>
            <a:pPr marL="0" indent="0">
              <a:spcBef>
                <a:spcPts val="0"/>
              </a:spcBef>
              <a:buFont typeface="Arial" panose="020B0604020202020204" pitchFamily="34" charset="0"/>
              <a:buNone/>
            </a:pPr>
            <a:r>
              <a:rPr lang="en-US" sz="2800" i="1" dirty="0"/>
              <a:t> </a:t>
            </a:r>
            <a:r>
              <a:rPr lang="en-US" sz="2800" i="1" dirty="0" smtClean="0"/>
              <a:t> pH: 7.22</a:t>
            </a:r>
          </a:p>
          <a:p>
            <a:pPr marL="0" indent="0">
              <a:spcBef>
                <a:spcPts val="0"/>
              </a:spcBef>
              <a:buFont typeface="Arial" panose="020B0604020202020204" pitchFamily="34" charset="0"/>
              <a:buNone/>
            </a:pPr>
            <a:r>
              <a:rPr lang="en-US" sz="2800" i="1" dirty="0" smtClean="0"/>
              <a:t>  pCO</a:t>
            </a:r>
            <a:r>
              <a:rPr lang="en-US" sz="2800" i="1" baseline="-25000" dirty="0" smtClean="0"/>
              <a:t>2</a:t>
            </a:r>
            <a:r>
              <a:rPr lang="en-US" sz="2800" i="1" dirty="0" smtClean="0"/>
              <a:t>: 74</a:t>
            </a:r>
          </a:p>
          <a:p>
            <a:pPr marL="0" indent="0">
              <a:spcBef>
                <a:spcPts val="0"/>
              </a:spcBef>
              <a:buFont typeface="Arial" panose="020B0604020202020204" pitchFamily="34" charset="0"/>
              <a:buNone/>
            </a:pPr>
            <a:r>
              <a:rPr lang="en-US" sz="2800" i="1" dirty="0" smtClean="0"/>
              <a:t>  pO</a:t>
            </a:r>
            <a:r>
              <a:rPr lang="en-US" sz="2800" i="1" baseline="-25000" dirty="0" smtClean="0"/>
              <a:t>2</a:t>
            </a:r>
            <a:r>
              <a:rPr lang="en-US" sz="2800" i="1" dirty="0" smtClean="0"/>
              <a:t>: 65</a:t>
            </a:r>
            <a:endParaRPr lang="en-US" sz="2800" i="1" dirty="0"/>
          </a:p>
        </p:txBody>
      </p:sp>
    </p:spTree>
    <p:extLst>
      <p:ext uri="{BB962C8B-B14F-4D97-AF65-F5344CB8AC3E}">
        <p14:creationId xmlns:p14="http://schemas.microsoft.com/office/powerpoint/2010/main" val="4603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US" dirty="0" smtClean="0"/>
              <a:t>Indications for </a:t>
            </a:r>
            <a:r>
              <a:rPr lang="en-US" dirty="0" smtClean="0"/>
              <a:t>intubation</a:t>
            </a:r>
            <a:endParaRPr lang="en-US" dirty="0"/>
          </a:p>
        </p:txBody>
      </p:sp>
      <p:sp>
        <p:nvSpPr>
          <p:cNvPr id="3" name="Content Placeholder 2"/>
          <p:cNvSpPr>
            <a:spLocks noGrp="1"/>
          </p:cNvSpPr>
          <p:nvPr>
            <p:ph idx="1"/>
          </p:nvPr>
        </p:nvSpPr>
        <p:spPr>
          <a:xfrm>
            <a:off x="990600" y="1447800"/>
            <a:ext cx="7498080" cy="3652286"/>
          </a:xfrm>
        </p:spPr>
        <p:txBody>
          <a:bodyPr/>
          <a:lstStyle/>
          <a:p>
            <a:r>
              <a:rPr lang="en-US" dirty="0" smtClean="0"/>
              <a:t>Respiratory arrest</a:t>
            </a:r>
          </a:p>
          <a:p>
            <a:r>
              <a:rPr lang="en-US" dirty="0" smtClean="0"/>
              <a:t>Altered level of consciousness</a:t>
            </a:r>
          </a:p>
          <a:p>
            <a:r>
              <a:rPr lang="en-US" dirty="0" smtClean="0"/>
              <a:t>Extreme exhaustion</a:t>
            </a:r>
          </a:p>
          <a:p>
            <a:r>
              <a:rPr lang="en-US" dirty="0" smtClean="0"/>
              <a:t>Inability to adequately ventilate with NPPV</a:t>
            </a:r>
            <a:endParaRPr lang="en-US" dirty="0"/>
          </a:p>
        </p:txBody>
      </p:sp>
    </p:spTree>
    <p:extLst>
      <p:ext uri="{BB962C8B-B14F-4D97-AF65-F5344CB8AC3E}">
        <p14:creationId xmlns:p14="http://schemas.microsoft.com/office/powerpoint/2010/main" val="3078315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101thingstodosw.com/phoenix/wp-content/uploads/2012/02/bull-rid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787" y="1371600"/>
            <a:ext cx="4025213" cy="53012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76200" y="274638"/>
            <a:ext cx="8991600" cy="1143000"/>
          </a:xfrm>
        </p:spPr>
        <p:txBody>
          <a:bodyPr/>
          <a:lstStyle/>
          <a:p>
            <a:r>
              <a:rPr lang="en-US" dirty="0" smtClean="0"/>
              <a:t>After the tube goes in…</a:t>
            </a:r>
            <a:endParaRPr lang="en-US" dirty="0"/>
          </a:p>
        </p:txBody>
      </p:sp>
    </p:spTree>
    <p:extLst>
      <p:ext uri="{BB962C8B-B14F-4D97-AF65-F5344CB8AC3E}">
        <p14:creationId xmlns:p14="http://schemas.microsoft.com/office/powerpoint/2010/main" val="15320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Effect transition="in" filter="fade">
                                      <p:cBhvr>
                                        <p:cTn id="9"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media-cache-ak0.pinimg.com/originals/ef/17/8a/ef178a7b635cb9be3fccf73fb57dbe3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09800"/>
            <a:ext cx="4978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cdn2-b.examiner.com/sites/default/files/styles/image_content_width/hash/54/b3/54b3cc7d12f5249ea3bcefa254cb79ac.jpg?itok=8xZuRh7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 y="1905000"/>
            <a:ext cx="377952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Success vs failure</a:t>
            </a:r>
            <a:endParaRPr lang="en-US" dirty="0"/>
          </a:p>
        </p:txBody>
      </p:sp>
    </p:spTree>
    <p:extLst>
      <p:ext uri="{BB962C8B-B14F-4D97-AF65-F5344CB8AC3E}">
        <p14:creationId xmlns:p14="http://schemas.microsoft.com/office/powerpoint/2010/main" val="651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Effect transition="in" filter="fade">
                                      <p:cBhvr>
                                        <p:cTn id="16"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8640" y="548640"/>
            <a:ext cx="8229600" cy="793709"/>
          </a:xfrm>
        </p:spPr>
        <p:txBody>
          <a:bodyPr/>
          <a:lstStyle/>
          <a:p>
            <a:pPr eaLnBrk="1" hangingPunct="1"/>
            <a:r>
              <a:rPr lang="en-US" dirty="0" smtClean="0"/>
              <a:t>Objectives</a:t>
            </a:r>
            <a:endParaRPr lang="en-US" dirty="0" smtClean="0"/>
          </a:p>
        </p:txBody>
      </p:sp>
      <p:sp>
        <p:nvSpPr>
          <p:cNvPr id="14339" name="Content Placeholder 2"/>
          <p:cNvSpPr>
            <a:spLocks noGrp="1"/>
          </p:cNvSpPr>
          <p:nvPr>
            <p:ph idx="1"/>
          </p:nvPr>
        </p:nvSpPr>
        <p:spPr>
          <a:xfrm>
            <a:off x="914400" y="1600200"/>
            <a:ext cx="8001000" cy="3886200"/>
          </a:xfrm>
        </p:spPr>
        <p:txBody>
          <a:bodyPr>
            <a:normAutofit/>
          </a:bodyPr>
          <a:lstStyle/>
          <a:p>
            <a:pPr>
              <a:buFont typeface="Arial"/>
              <a:buChar char="•"/>
            </a:pPr>
            <a:r>
              <a:rPr lang="en-US" sz="2800" dirty="0"/>
              <a:t>Understand the anatomy of COPD</a:t>
            </a:r>
          </a:p>
          <a:p>
            <a:pPr>
              <a:buFont typeface="Arial"/>
              <a:buChar char="•"/>
            </a:pPr>
            <a:r>
              <a:rPr lang="en-US" sz="2800" dirty="0" smtClean="0"/>
              <a:t>Understand </a:t>
            </a:r>
            <a:r>
              <a:rPr lang="en-US" sz="2800" dirty="0"/>
              <a:t>GOLD classification of COPD</a:t>
            </a:r>
          </a:p>
          <a:p>
            <a:pPr>
              <a:buFont typeface="Arial"/>
              <a:buChar char="•"/>
            </a:pPr>
            <a:r>
              <a:rPr lang="en-US" sz="2800" dirty="0" smtClean="0"/>
              <a:t>Understand </a:t>
            </a:r>
            <a:r>
              <a:rPr lang="en-US" sz="2800" dirty="0"/>
              <a:t>basic pharmacologic treatment targets and goals</a:t>
            </a:r>
          </a:p>
          <a:p>
            <a:pPr>
              <a:buFont typeface="Arial"/>
              <a:buChar char="•"/>
            </a:pPr>
            <a:r>
              <a:rPr lang="en-US" sz="2800" dirty="0" smtClean="0"/>
              <a:t>Understand </a:t>
            </a:r>
            <a:r>
              <a:rPr lang="en-US" sz="2800" dirty="0"/>
              <a:t>when to use non-invasive ventilation for acute exacerbations of COPD/Asthma</a:t>
            </a:r>
          </a:p>
          <a:p>
            <a:pPr>
              <a:buFont typeface="Arial"/>
              <a:buChar char="•"/>
            </a:pPr>
            <a:r>
              <a:rPr lang="en-US" sz="2800" dirty="0" smtClean="0"/>
              <a:t>Understand </a:t>
            </a:r>
            <a:r>
              <a:rPr lang="en-US" sz="2800" dirty="0"/>
              <a:t>how to manage a patient with COPD or asthma requiring invasive ventilation</a:t>
            </a:r>
          </a:p>
          <a:p>
            <a:pPr eaLnBrk="1" hangingPunct="1"/>
            <a:endParaRPr lang="en-US" sz="2800" dirty="0" smtClean="0"/>
          </a:p>
        </p:txBody>
      </p:sp>
    </p:spTree>
    <p:extLst>
      <p:ext uri="{BB962C8B-B14F-4D97-AF65-F5344CB8AC3E}">
        <p14:creationId xmlns:p14="http://schemas.microsoft.com/office/powerpoint/2010/main" val="590775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problems</a:t>
            </a:r>
            <a:endParaRPr lang="en-US" dirty="0"/>
          </a:p>
        </p:txBody>
      </p:sp>
      <p:pic>
        <p:nvPicPr>
          <p:cNvPr id="4" name="Picture 4" descr="http://www.nhlbi.nih.gov/sites/www.nhlbi.nih.gov/files/images_248">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888"/>
          <a:stretch/>
        </p:blipFill>
        <p:spPr bwMode="auto">
          <a:xfrm>
            <a:off x="961745" y="1447800"/>
            <a:ext cx="7039255" cy="494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71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a:grpSpLocks noChangeAspect="1"/>
          </p:cNvGrpSpPr>
          <p:nvPr/>
        </p:nvGrpSpPr>
        <p:grpSpPr>
          <a:xfrm>
            <a:off x="761056" y="1268059"/>
            <a:ext cx="2957952" cy="3108960"/>
            <a:chOff x="1371600" y="161925"/>
            <a:chExt cx="6089904" cy="6400800"/>
          </a:xfrm>
        </p:grpSpPr>
        <p:sp>
          <p:nvSpPr>
            <p:cNvPr id="4" name="Hexagon 3"/>
            <p:cNvSpPr/>
            <p:nvPr/>
          </p:nvSpPr>
          <p:spPr>
            <a:xfrm>
              <a:off x="1371600" y="15335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2206752" y="10763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2206752" y="19907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1377696" y="24479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3041904" y="15335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4724400" y="15335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3883152" y="10763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5559552" y="19907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5559552" y="29051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2206752" y="29051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041904" y="6191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4724400" y="6191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559552" y="10763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6400800" y="15335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6400800" y="24479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381125" y="33623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2206752" y="38195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3041904" y="42767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5559552" y="38195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4724400" y="4277021"/>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3883152" y="47339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041904" y="51911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6400800" y="33623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2206752" y="47339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1371600" y="42767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3883152" y="56483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p:nvSpPr>
          <p:spPr>
            <a:xfrm>
              <a:off x="4724400" y="5191421"/>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a:off x="3883152" y="161925"/>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5559552" y="4734221"/>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a:off x="6400800" y="4277021"/>
              <a:ext cx="1060704" cy="9144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219325"/>
              <a:ext cx="2286000" cy="2286000"/>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413760" y="2356485"/>
              <a:ext cx="2011680" cy="2011680"/>
            </a:xfrm>
            <a:custGeom>
              <a:avLst/>
              <a:gdLst>
                <a:gd name="connsiteX0" fmla="*/ 667382 w 3333837"/>
                <a:gd name="connsiteY0" fmla="*/ 377027 h 3159230"/>
                <a:gd name="connsiteX1" fmla="*/ 697718 w 3333837"/>
                <a:gd name="connsiteY1" fmla="*/ 346692 h 3159230"/>
                <a:gd name="connsiteX2" fmla="*/ 706385 w 3333837"/>
                <a:gd name="connsiteY2" fmla="*/ 338024 h 3159230"/>
                <a:gd name="connsiteX3" fmla="*/ 719386 w 3333837"/>
                <a:gd name="connsiteY3" fmla="*/ 329357 h 3159230"/>
                <a:gd name="connsiteX4" fmla="*/ 736720 w 3333837"/>
                <a:gd name="connsiteY4" fmla="*/ 320690 h 3159230"/>
                <a:gd name="connsiteX5" fmla="*/ 758389 w 3333837"/>
                <a:gd name="connsiteY5" fmla="*/ 307689 h 3159230"/>
                <a:gd name="connsiteX6" fmla="*/ 793058 w 3333837"/>
                <a:gd name="connsiteY6" fmla="*/ 281687 h 3159230"/>
                <a:gd name="connsiteX7" fmla="*/ 806059 w 3333837"/>
                <a:gd name="connsiteY7" fmla="*/ 273020 h 3159230"/>
                <a:gd name="connsiteX8" fmla="*/ 914400 w 3333837"/>
                <a:gd name="connsiteY8" fmla="*/ 273020 h 3159230"/>
                <a:gd name="connsiteX9" fmla="*/ 923067 w 3333837"/>
                <a:gd name="connsiteY9" fmla="*/ 286020 h 3159230"/>
                <a:gd name="connsiteX10" fmla="*/ 957736 w 3333837"/>
                <a:gd name="connsiteY10" fmla="*/ 299021 h 3159230"/>
                <a:gd name="connsiteX11" fmla="*/ 970737 w 3333837"/>
                <a:gd name="connsiteY11" fmla="*/ 307689 h 3159230"/>
                <a:gd name="connsiteX12" fmla="*/ 1001073 w 3333837"/>
                <a:gd name="connsiteY12" fmla="*/ 303355 h 3159230"/>
                <a:gd name="connsiteX13" fmla="*/ 1057410 w 3333837"/>
                <a:gd name="connsiteY13" fmla="*/ 294688 h 3159230"/>
                <a:gd name="connsiteX14" fmla="*/ 1092080 w 3333837"/>
                <a:gd name="connsiteY14" fmla="*/ 281687 h 3159230"/>
                <a:gd name="connsiteX15" fmla="*/ 1118082 w 3333837"/>
                <a:gd name="connsiteY15" fmla="*/ 273020 h 3159230"/>
                <a:gd name="connsiteX16" fmla="*/ 1187420 w 3333837"/>
                <a:gd name="connsiteY16" fmla="*/ 264352 h 3159230"/>
                <a:gd name="connsiteX17" fmla="*/ 1230756 w 3333837"/>
                <a:gd name="connsiteY17" fmla="*/ 238350 h 3159230"/>
                <a:gd name="connsiteX18" fmla="*/ 1256758 w 3333837"/>
                <a:gd name="connsiteY18" fmla="*/ 229683 h 3159230"/>
                <a:gd name="connsiteX19" fmla="*/ 1269759 w 3333837"/>
                <a:gd name="connsiteY19" fmla="*/ 221016 h 3159230"/>
                <a:gd name="connsiteX20" fmla="*/ 1291427 w 3333837"/>
                <a:gd name="connsiteY20" fmla="*/ 203681 h 3159230"/>
                <a:gd name="connsiteX21" fmla="*/ 1295761 w 3333837"/>
                <a:gd name="connsiteY21" fmla="*/ 190680 h 3159230"/>
                <a:gd name="connsiteX22" fmla="*/ 1326097 w 3333837"/>
                <a:gd name="connsiteY22" fmla="*/ 156011 h 3159230"/>
                <a:gd name="connsiteX23" fmla="*/ 1365100 w 3333837"/>
                <a:gd name="connsiteY23" fmla="*/ 125675 h 3159230"/>
                <a:gd name="connsiteX24" fmla="*/ 1408436 w 3333837"/>
                <a:gd name="connsiteY24" fmla="*/ 104007 h 3159230"/>
                <a:gd name="connsiteX25" fmla="*/ 1438772 w 3333837"/>
                <a:gd name="connsiteY25" fmla="*/ 99674 h 3159230"/>
                <a:gd name="connsiteX26" fmla="*/ 1456106 w 3333837"/>
                <a:gd name="connsiteY26" fmla="*/ 95340 h 3159230"/>
                <a:gd name="connsiteX27" fmla="*/ 1469107 w 3333837"/>
                <a:gd name="connsiteY27" fmla="*/ 91006 h 3159230"/>
                <a:gd name="connsiteX28" fmla="*/ 1495109 w 3333837"/>
                <a:gd name="connsiteY28" fmla="*/ 73672 h 3159230"/>
                <a:gd name="connsiteX29" fmla="*/ 1512444 w 3333837"/>
                <a:gd name="connsiteY29" fmla="*/ 65004 h 3159230"/>
                <a:gd name="connsiteX30" fmla="*/ 1551446 w 3333837"/>
                <a:gd name="connsiteY30" fmla="*/ 34669 h 3159230"/>
                <a:gd name="connsiteX31" fmla="*/ 1568781 w 3333837"/>
                <a:gd name="connsiteY31" fmla="*/ 26002 h 3159230"/>
                <a:gd name="connsiteX32" fmla="*/ 1594783 w 3333837"/>
                <a:gd name="connsiteY32" fmla="*/ 17334 h 3159230"/>
                <a:gd name="connsiteX33" fmla="*/ 1607784 w 3333837"/>
                <a:gd name="connsiteY33" fmla="*/ 8667 h 3159230"/>
                <a:gd name="connsiteX34" fmla="*/ 1668455 w 3333837"/>
                <a:gd name="connsiteY34" fmla="*/ 0 h 3159230"/>
                <a:gd name="connsiteX35" fmla="*/ 1854802 w 3333837"/>
                <a:gd name="connsiteY35" fmla="*/ 4333 h 3159230"/>
                <a:gd name="connsiteX36" fmla="*/ 1893805 w 3333837"/>
                <a:gd name="connsiteY36" fmla="*/ 17334 h 3159230"/>
                <a:gd name="connsiteX37" fmla="*/ 1911139 w 3333837"/>
                <a:gd name="connsiteY37" fmla="*/ 21668 h 3159230"/>
                <a:gd name="connsiteX38" fmla="*/ 1919807 w 3333837"/>
                <a:gd name="connsiteY38" fmla="*/ 30335 h 3159230"/>
                <a:gd name="connsiteX39" fmla="*/ 1937141 w 3333837"/>
                <a:gd name="connsiteY39" fmla="*/ 56337 h 3159230"/>
                <a:gd name="connsiteX40" fmla="*/ 1950142 w 3333837"/>
                <a:gd name="connsiteY40" fmla="*/ 65004 h 3159230"/>
                <a:gd name="connsiteX41" fmla="*/ 1958809 w 3333837"/>
                <a:gd name="connsiteY41" fmla="*/ 125675 h 3159230"/>
                <a:gd name="connsiteX42" fmla="*/ 1967477 w 3333837"/>
                <a:gd name="connsiteY42" fmla="*/ 138676 h 3159230"/>
                <a:gd name="connsiteX43" fmla="*/ 1989145 w 3333837"/>
                <a:gd name="connsiteY43" fmla="*/ 169012 h 3159230"/>
                <a:gd name="connsiteX44" fmla="*/ 1997812 w 3333837"/>
                <a:gd name="connsiteY44" fmla="*/ 182013 h 3159230"/>
                <a:gd name="connsiteX45" fmla="*/ 2002146 w 3333837"/>
                <a:gd name="connsiteY45" fmla="*/ 195014 h 3159230"/>
                <a:gd name="connsiteX46" fmla="*/ 2028148 w 3333837"/>
                <a:gd name="connsiteY46" fmla="*/ 212348 h 3159230"/>
                <a:gd name="connsiteX47" fmla="*/ 2041149 w 3333837"/>
                <a:gd name="connsiteY47" fmla="*/ 225349 h 3159230"/>
                <a:gd name="connsiteX48" fmla="*/ 2054150 w 3333837"/>
                <a:gd name="connsiteY48" fmla="*/ 229683 h 3159230"/>
                <a:gd name="connsiteX49" fmla="*/ 2075818 w 3333837"/>
                <a:gd name="connsiteY49" fmla="*/ 255685 h 3159230"/>
                <a:gd name="connsiteX50" fmla="*/ 2088819 w 3333837"/>
                <a:gd name="connsiteY50" fmla="*/ 273020 h 3159230"/>
                <a:gd name="connsiteX51" fmla="*/ 2110487 w 3333837"/>
                <a:gd name="connsiteY51" fmla="*/ 281687 h 3159230"/>
                <a:gd name="connsiteX52" fmla="*/ 2132155 w 3333837"/>
                <a:gd name="connsiteY52" fmla="*/ 294688 h 3159230"/>
                <a:gd name="connsiteX53" fmla="*/ 2140823 w 3333837"/>
                <a:gd name="connsiteY53" fmla="*/ 303355 h 3159230"/>
                <a:gd name="connsiteX54" fmla="*/ 2158157 w 3333837"/>
                <a:gd name="connsiteY54" fmla="*/ 316356 h 3159230"/>
                <a:gd name="connsiteX55" fmla="*/ 2171158 w 3333837"/>
                <a:gd name="connsiteY55" fmla="*/ 325023 h 3159230"/>
                <a:gd name="connsiteX56" fmla="*/ 2179826 w 3333837"/>
                <a:gd name="connsiteY56" fmla="*/ 333691 h 3159230"/>
                <a:gd name="connsiteX57" fmla="*/ 2192827 w 3333837"/>
                <a:gd name="connsiteY57" fmla="*/ 338024 h 3159230"/>
                <a:gd name="connsiteX58" fmla="*/ 2210161 w 3333837"/>
                <a:gd name="connsiteY58" fmla="*/ 346692 h 3159230"/>
                <a:gd name="connsiteX59" fmla="*/ 2227496 w 3333837"/>
                <a:gd name="connsiteY59" fmla="*/ 351025 h 3159230"/>
                <a:gd name="connsiteX60" fmla="*/ 2270832 w 3333837"/>
                <a:gd name="connsiteY60" fmla="*/ 364026 h 3159230"/>
                <a:gd name="connsiteX61" fmla="*/ 2314169 w 3333837"/>
                <a:gd name="connsiteY61" fmla="*/ 385694 h 3159230"/>
                <a:gd name="connsiteX62" fmla="*/ 2335837 w 3333837"/>
                <a:gd name="connsiteY62" fmla="*/ 394362 h 3159230"/>
                <a:gd name="connsiteX63" fmla="*/ 2357505 w 3333837"/>
                <a:gd name="connsiteY63" fmla="*/ 398695 h 3159230"/>
                <a:gd name="connsiteX64" fmla="*/ 2392174 w 3333837"/>
                <a:gd name="connsiteY64" fmla="*/ 407363 h 3159230"/>
                <a:gd name="connsiteX65" fmla="*/ 2418176 w 3333837"/>
                <a:gd name="connsiteY65" fmla="*/ 416030 h 3159230"/>
                <a:gd name="connsiteX66" fmla="*/ 2452846 w 3333837"/>
                <a:gd name="connsiteY66" fmla="*/ 424697 h 3159230"/>
                <a:gd name="connsiteX67" fmla="*/ 2487515 w 3333837"/>
                <a:gd name="connsiteY67" fmla="*/ 446366 h 3159230"/>
                <a:gd name="connsiteX68" fmla="*/ 2548186 w 3333837"/>
                <a:gd name="connsiteY68" fmla="*/ 455033 h 3159230"/>
                <a:gd name="connsiteX69" fmla="*/ 2582855 w 3333837"/>
                <a:gd name="connsiteY69" fmla="*/ 463700 h 3159230"/>
                <a:gd name="connsiteX70" fmla="*/ 2682529 w 3333837"/>
                <a:gd name="connsiteY70" fmla="*/ 485368 h 3159230"/>
                <a:gd name="connsiteX71" fmla="*/ 2691196 w 3333837"/>
                <a:gd name="connsiteY71" fmla="*/ 494036 h 3159230"/>
                <a:gd name="connsiteX72" fmla="*/ 2743200 w 3333837"/>
                <a:gd name="connsiteY72" fmla="*/ 507037 h 3159230"/>
                <a:gd name="connsiteX73" fmla="*/ 2786536 w 3333837"/>
                <a:gd name="connsiteY73" fmla="*/ 537372 h 3159230"/>
                <a:gd name="connsiteX74" fmla="*/ 2816872 w 3333837"/>
                <a:gd name="connsiteY74" fmla="*/ 554707 h 3159230"/>
                <a:gd name="connsiteX75" fmla="*/ 2842874 w 3333837"/>
                <a:gd name="connsiteY75" fmla="*/ 572041 h 3159230"/>
                <a:gd name="connsiteX76" fmla="*/ 2851541 w 3333837"/>
                <a:gd name="connsiteY76" fmla="*/ 585042 h 3159230"/>
                <a:gd name="connsiteX77" fmla="*/ 2864542 w 3333837"/>
                <a:gd name="connsiteY77" fmla="*/ 593710 h 3159230"/>
                <a:gd name="connsiteX78" fmla="*/ 2881877 w 3333837"/>
                <a:gd name="connsiteY78" fmla="*/ 624045 h 3159230"/>
                <a:gd name="connsiteX79" fmla="*/ 2920880 w 3333837"/>
                <a:gd name="connsiteY79" fmla="*/ 645713 h 3159230"/>
                <a:gd name="connsiteX80" fmla="*/ 2929547 w 3333837"/>
                <a:gd name="connsiteY80" fmla="*/ 654381 h 3159230"/>
                <a:gd name="connsiteX81" fmla="*/ 2942548 w 3333837"/>
                <a:gd name="connsiteY81" fmla="*/ 658714 h 3159230"/>
                <a:gd name="connsiteX82" fmla="*/ 2968550 w 3333837"/>
                <a:gd name="connsiteY82" fmla="*/ 676049 h 3159230"/>
                <a:gd name="connsiteX83" fmla="*/ 2972883 w 3333837"/>
                <a:gd name="connsiteY83" fmla="*/ 693384 h 3159230"/>
                <a:gd name="connsiteX84" fmla="*/ 2994552 w 3333837"/>
                <a:gd name="connsiteY84" fmla="*/ 715052 h 3159230"/>
                <a:gd name="connsiteX85" fmla="*/ 3003219 w 3333837"/>
                <a:gd name="connsiteY85" fmla="*/ 741054 h 3159230"/>
                <a:gd name="connsiteX86" fmla="*/ 3029221 w 3333837"/>
                <a:gd name="connsiteY86" fmla="*/ 771389 h 3159230"/>
                <a:gd name="connsiteX87" fmla="*/ 3037888 w 3333837"/>
                <a:gd name="connsiteY87" fmla="*/ 884064 h 3159230"/>
                <a:gd name="connsiteX88" fmla="*/ 3042222 w 3333837"/>
                <a:gd name="connsiteY88" fmla="*/ 897065 h 3159230"/>
                <a:gd name="connsiteX89" fmla="*/ 3050889 w 3333837"/>
                <a:gd name="connsiteY89" fmla="*/ 927401 h 3159230"/>
                <a:gd name="connsiteX90" fmla="*/ 3055223 w 3333837"/>
                <a:gd name="connsiteY90" fmla="*/ 957736 h 3159230"/>
                <a:gd name="connsiteX91" fmla="*/ 3063890 w 3333837"/>
                <a:gd name="connsiteY91" fmla="*/ 1035742 h 3159230"/>
                <a:gd name="connsiteX92" fmla="*/ 3046555 w 3333837"/>
                <a:gd name="connsiteY92" fmla="*/ 1118081 h 3159230"/>
                <a:gd name="connsiteX93" fmla="*/ 3042222 w 3333837"/>
                <a:gd name="connsiteY93" fmla="*/ 1131082 h 3159230"/>
                <a:gd name="connsiteX94" fmla="*/ 3029221 w 3333837"/>
                <a:gd name="connsiteY94" fmla="*/ 1139749 h 3159230"/>
                <a:gd name="connsiteX95" fmla="*/ 3020554 w 3333837"/>
                <a:gd name="connsiteY95" fmla="*/ 1165751 h 3159230"/>
                <a:gd name="connsiteX96" fmla="*/ 2998885 w 3333837"/>
                <a:gd name="connsiteY96" fmla="*/ 1187420 h 3159230"/>
                <a:gd name="connsiteX97" fmla="*/ 3003219 w 3333837"/>
                <a:gd name="connsiteY97" fmla="*/ 1282760 h 3159230"/>
                <a:gd name="connsiteX98" fmla="*/ 3011886 w 3333837"/>
                <a:gd name="connsiteY98" fmla="*/ 1295761 h 3159230"/>
                <a:gd name="connsiteX99" fmla="*/ 3016220 w 3333837"/>
                <a:gd name="connsiteY99" fmla="*/ 1308762 h 3159230"/>
                <a:gd name="connsiteX100" fmla="*/ 3029221 w 3333837"/>
                <a:gd name="connsiteY100" fmla="*/ 1343431 h 3159230"/>
                <a:gd name="connsiteX101" fmla="*/ 3037888 w 3333837"/>
                <a:gd name="connsiteY101" fmla="*/ 1369433 h 3159230"/>
                <a:gd name="connsiteX102" fmla="*/ 3050889 w 3333837"/>
                <a:gd name="connsiteY102" fmla="*/ 1399768 h 3159230"/>
                <a:gd name="connsiteX103" fmla="*/ 3068224 w 3333837"/>
                <a:gd name="connsiteY103" fmla="*/ 1417103 h 3159230"/>
                <a:gd name="connsiteX104" fmla="*/ 3072557 w 3333837"/>
                <a:gd name="connsiteY104" fmla="*/ 1434438 h 3159230"/>
                <a:gd name="connsiteX105" fmla="*/ 3098559 w 3333837"/>
                <a:gd name="connsiteY105" fmla="*/ 1477774 h 3159230"/>
                <a:gd name="connsiteX106" fmla="*/ 3102893 w 3333837"/>
                <a:gd name="connsiteY106" fmla="*/ 1490775 h 3159230"/>
                <a:gd name="connsiteX107" fmla="*/ 3120227 w 3333837"/>
                <a:gd name="connsiteY107" fmla="*/ 1499442 h 3159230"/>
                <a:gd name="connsiteX108" fmla="*/ 3128895 w 3333837"/>
                <a:gd name="connsiteY108" fmla="*/ 1512443 h 3159230"/>
                <a:gd name="connsiteX109" fmla="*/ 3141896 w 3333837"/>
                <a:gd name="connsiteY109" fmla="*/ 1534111 h 3159230"/>
                <a:gd name="connsiteX110" fmla="*/ 3154897 w 3333837"/>
                <a:gd name="connsiteY110" fmla="*/ 1538445 h 3159230"/>
                <a:gd name="connsiteX111" fmla="*/ 3176565 w 3333837"/>
                <a:gd name="connsiteY111" fmla="*/ 1555780 h 3159230"/>
                <a:gd name="connsiteX112" fmla="*/ 3198233 w 3333837"/>
                <a:gd name="connsiteY112" fmla="*/ 1594783 h 3159230"/>
                <a:gd name="connsiteX113" fmla="*/ 3211234 w 3333837"/>
                <a:gd name="connsiteY113" fmla="*/ 1603450 h 3159230"/>
                <a:gd name="connsiteX114" fmla="*/ 3224235 w 3333837"/>
                <a:gd name="connsiteY114" fmla="*/ 1629452 h 3159230"/>
                <a:gd name="connsiteX115" fmla="*/ 3237236 w 3333837"/>
                <a:gd name="connsiteY115" fmla="*/ 1633785 h 3159230"/>
                <a:gd name="connsiteX116" fmla="*/ 3258904 w 3333837"/>
                <a:gd name="connsiteY116" fmla="*/ 1655454 h 3159230"/>
                <a:gd name="connsiteX117" fmla="*/ 3263238 w 3333837"/>
                <a:gd name="connsiteY117" fmla="*/ 1681456 h 3159230"/>
                <a:gd name="connsiteX118" fmla="*/ 3280573 w 3333837"/>
                <a:gd name="connsiteY118" fmla="*/ 1685789 h 3159230"/>
                <a:gd name="connsiteX119" fmla="*/ 3302241 w 3333837"/>
                <a:gd name="connsiteY119" fmla="*/ 1707457 h 3159230"/>
                <a:gd name="connsiteX120" fmla="*/ 3310908 w 3333837"/>
                <a:gd name="connsiteY120" fmla="*/ 1720458 h 3159230"/>
                <a:gd name="connsiteX121" fmla="*/ 3315242 w 3333837"/>
                <a:gd name="connsiteY121" fmla="*/ 1733459 h 3159230"/>
                <a:gd name="connsiteX122" fmla="*/ 3323909 w 3333837"/>
                <a:gd name="connsiteY122" fmla="*/ 1742127 h 3159230"/>
                <a:gd name="connsiteX123" fmla="*/ 3328243 w 3333837"/>
                <a:gd name="connsiteY123" fmla="*/ 1755128 h 3159230"/>
                <a:gd name="connsiteX124" fmla="*/ 3323909 w 3333837"/>
                <a:gd name="connsiteY124" fmla="*/ 1846134 h 3159230"/>
                <a:gd name="connsiteX125" fmla="*/ 3315242 w 3333837"/>
                <a:gd name="connsiteY125" fmla="*/ 1885137 h 3159230"/>
                <a:gd name="connsiteX126" fmla="*/ 3310908 w 3333837"/>
                <a:gd name="connsiteY126" fmla="*/ 1902472 h 3159230"/>
                <a:gd name="connsiteX127" fmla="*/ 3293573 w 3333837"/>
                <a:gd name="connsiteY127" fmla="*/ 1924140 h 3159230"/>
                <a:gd name="connsiteX128" fmla="*/ 3271905 w 3333837"/>
                <a:gd name="connsiteY128" fmla="*/ 1963143 h 3159230"/>
                <a:gd name="connsiteX129" fmla="*/ 3263238 w 3333837"/>
                <a:gd name="connsiteY129" fmla="*/ 1976144 h 3159230"/>
                <a:gd name="connsiteX130" fmla="*/ 3250237 w 3333837"/>
                <a:gd name="connsiteY130" fmla="*/ 2015147 h 3159230"/>
                <a:gd name="connsiteX131" fmla="*/ 3245903 w 3333837"/>
                <a:gd name="connsiteY131" fmla="*/ 2028148 h 3159230"/>
                <a:gd name="connsiteX132" fmla="*/ 3232902 w 3333837"/>
                <a:gd name="connsiteY132" fmla="*/ 2041148 h 3159230"/>
                <a:gd name="connsiteX133" fmla="*/ 3224235 w 3333837"/>
                <a:gd name="connsiteY133" fmla="*/ 2062817 h 3159230"/>
                <a:gd name="connsiteX134" fmla="*/ 3215568 w 3333837"/>
                <a:gd name="connsiteY134" fmla="*/ 2075818 h 3159230"/>
                <a:gd name="connsiteX135" fmla="*/ 3211234 w 3333837"/>
                <a:gd name="connsiteY135" fmla="*/ 2088819 h 3159230"/>
                <a:gd name="connsiteX136" fmla="*/ 3189566 w 3333837"/>
                <a:gd name="connsiteY136" fmla="*/ 2114820 h 3159230"/>
                <a:gd name="connsiteX137" fmla="*/ 3189566 w 3333837"/>
                <a:gd name="connsiteY137" fmla="*/ 2171158 h 3159230"/>
                <a:gd name="connsiteX138" fmla="*/ 3185232 w 3333837"/>
                <a:gd name="connsiteY138" fmla="*/ 2214494 h 3159230"/>
                <a:gd name="connsiteX139" fmla="*/ 3167898 w 3333837"/>
                <a:gd name="connsiteY139" fmla="*/ 2240496 h 3159230"/>
                <a:gd name="connsiteX140" fmla="*/ 3150563 w 3333837"/>
                <a:gd name="connsiteY140" fmla="*/ 2275166 h 3159230"/>
                <a:gd name="connsiteX141" fmla="*/ 3146229 w 3333837"/>
                <a:gd name="connsiteY141" fmla="*/ 2296834 h 3159230"/>
                <a:gd name="connsiteX142" fmla="*/ 3133228 w 3333837"/>
                <a:gd name="connsiteY142" fmla="*/ 2309835 h 3159230"/>
                <a:gd name="connsiteX143" fmla="*/ 3128895 w 3333837"/>
                <a:gd name="connsiteY143" fmla="*/ 2322836 h 3159230"/>
                <a:gd name="connsiteX144" fmla="*/ 3120227 w 3333837"/>
                <a:gd name="connsiteY144" fmla="*/ 2331503 h 3159230"/>
                <a:gd name="connsiteX145" fmla="*/ 3107227 w 3333837"/>
                <a:gd name="connsiteY145" fmla="*/ 2348838 h 3159230"/>
                <a:gd name="connsiteX146" fmla="*/ 3102893 w 3333837"/>
                <a:gd name="connsiteY146" fmla="*/ 2366172 h 3159230"/>
                <a:gd name="connsiteX147" fmla="*/ 3089892 w 3333837"/>
                <a:gd name="connsiteY147" fmla="*/ 2379173 h 3159230"/>
                <a:gd name="connsiteX148" fmla="*/ 3046555 w 3333837"/>
                <a:gd name="connsiteY148" fmla="*/ 2400841 h 3159230"/>
                <a:gd name="connsiteX149" fmla="*/ 3029221 w 3333837"/>
                <a:gd name="connsiteY149" fmla="*/ 2409509 h 3159230"/>
                <a:gd name="connsiteX150" fmla="*/ 3007553 w 3333837"/>
                <a:gd name="connsiteY150" fmla="*/ 2418176 h 3159230"/>
                <a:gd name="connsiteX151" fmla="*/ 2994552 w 3333837"/>
                <a:gd name="connsiteY151" fmla="*/ 2426843 h 3159230"/>
                <a:gd name="connsiteX152" fmla="*/ 2972883 w 3333837"/>
                <a:gd name="connsiteY152" fmla="*/ 2431177 h 3159230"/>
                <a:gd name="connsiteX153" fmla="*/ 2959882 w 3333837"/>
                <a:gd name="connsiteY153" fmla="*/ 2439844 h 3159230"/>
                <a:gd name="connsiteX154" fmla="*/ 2942548 w 3333837"/>
                <a:gd name="connsiteY154" fmla="*/ 2448511 h 3159230"/>
                <a:gd name="connsiteX155" fmla="*/ 2912212 w 3333837"/>
                <a:gd name="connsiteY155" fmla="*/ 2470180 h 3159230"/>
                <a:gd name="connsiteX156" fmla="*/ 2886210 w 3333837"/>
                <a:gd name="connsiteY156" fmla="*/ 2491848 h 3159230"/>
                <a:gd name="connsiteX157" fmla="*/ 2868876 w 3333837"/>
                <a:gd name="connsiteY157" fmla="*/ 2496182 h 3159230"/>
                <a:gd name="connsiteX158" fmla="*/ 2855875 w 3333837"/>
                <a:gd name="connsiteY158" fmla="*/ 2500515 h 3159230"/>
                <a:gd name="connsiteX159" fmla="*/ 2834207 w 3333837"/>
                <a:gd name="connsiteY159" fmla="*/ 2517850 h 3159230"/>
                <a:gd name="connsiteX160" fmla="*/ 2803871 w 3333837"/>
                <a:gd name="connsiteY160" fmla="*/ 2535184 h 3159230"/>
                <a:gd name="connsiteX161" fmla="*/ 2782203 w 3333837"/>
                <a:gd name="connsiteY161" fmla="*/ 2556853 h 3159230"/>
                <a:gd name="connsiteX162" fmla="*/ 2738866 w 3333837"/>
                <a:gd name="connsiteY162" fmla="*/ 2582855 h 3159230"/>
                <a:gd name="connsiteX163" fmla="*/ 2708531 w 3333837"/>
                <a:gd name="connsiteY163" fmla="*/ 2600189 h 3159230"/>
                <a:gd name="connsiteX164" fmla="*/ 2686863 w 3333837"/>
                <a:gd name="connsiteY164" fmla="*/ 2617524 h 3159230"/>
                <a:gd name="connsiteX165" fmla="*/ 2678195 w 3333837"/>
                <a:gd name="connsiteY165" fmla="*/ 2626191 h 3159230"/>
                <a:gd name="connsiteX166" fmla="*/ 2660861 w 3333837"/>
                <a:gd name="connsiteY166" fmla="*/ 2639192 h 3159230"/>
                <a:gd name="connsiteX167" fmla="*/ 2643526 w 3333837"/>
                <a:gd name="connsiteY167" fmla="*/ 2660860 h 3159230"/>
                <a:gd name="connsiteX168" fmla="*/ 2630525 w 3333837"/>
                <a:gd name="connsiteY168" fmla="*/ 2669528 h 3159230"/>
                <a:gd name="connsiteX169" fmla="*/ 2613191 w 3333837"/>
                <a:gd name="connsiteY169" fmla="*/ 2695529 h 3159230"/>
                <a:gd name="connsiteX170" fmla="*/ 2604523 w 3333837"/>
                <a:gd name="connsiteY170" fmla="*/ 2725865 h 3159230"/>
                <a:gd name="connsiteX171" fmla="*/ 2595856 w 3333837"/>
                <a:gd name="connsiteY171" fmla="*/ 2747533 h 3159230"/>
                <a:gd name="connsiteX172" fmla="*/ 2587189 w 3333837"/>
                <a:gd name="connsiteY172" fmla="*/ 2777869 h 3159230"/>
                <a:gd name="connsiteX173" fmla="*/ 2578521 w 3333837"/>
                <a:gd name="connsiteY173" fmla="*/ 2790870 h 3159230"/>
                <a:gd name="connsiteX174" fmla="*/ 2569854 w 3333837"/>
                <a:gd name="connsiteY174" fmla="*/ 2816872 h 3159230"/>
                <a:gd name="connsiteX175" fmla="*/ 2552519 w 3333837"/>
                <a:gd name="connsiteY175" fmla="*/ 2842874 h 3159230"/>
                <a:gd name="connsiteX176" fmla="*/ 2543852 w 3333837"/>
                <a:gd name="connsiteY176" fmla="*/ 2881876 h 3159230"/>
                <a:gd name="connsiteX177" fmla="*/ 2539518 w 3333837"/>
                <a:gd name="connsiteY177" fmla="*/ 2894877 h 3159230"/>
                <a:gd name="connsiteX178" fmla="*/ 2530851 w 3333837"/>
                <a:gd name="connsiteY178" fmla="*/ 2925213 h 3159230"/>
                <a:gd name="connsiteX179" fmla="*/ 2517850 w 3333837"/>
                <a:gd name="connsiteY179" fmla="*/ 2938214 h 3159230"/>
                <a:gd name="connsiteX180" fmla="*/ 2491848 w 3333837"/>
                <a:gd name="connsiteY180" fmla="*/ 2972883 h 3159230"/>
                <a:gd name="connsiteX181" fmla="*/ 2478847 w 3333837"/>
                <a:gd name="connsiteY181" fmla="*/ 2977217 h 3159230"/>
                <a:gd name="connsiteX182" fmla="*/ 2465846 w 3333837"/>
                <a:gd name="connsiteY182" fmla="*/ 2990218 h 3159230"/>
                <a:gd name="connsiteX183" fmla="*/ 2457179 w 3333837"/>
                <a:gd name="connsiteY183" fmla="*/ 3003219 h 3159230"/>
                <a:gd name="connsiteX184" fmla="*/ 2435511 w 3333837"/>
                <a:gd name="connsiteY184" fmla="*/ 3007552 h 3159230"/>
                <a:gd name="connsiteX185" fmla="*/ 2413843 w 3333837"/>
                <a:gd name="connsiteY185" fmla="*/ 3024887 h 3159230"/>
                <a:gd name="connsiteX186" fmla="*/ 2357505 w 3333837"/>
                <a:gd name="connsiteY186" fmla="*/ 3042221 h 3159230"/>
                <a:gd name="connsiteX187" fmla="*/ 2318502 w 3333837"/>
                <a:gd name="connsiteY187" fmla="*/ 3063890 h 3159230"/>
                <a:gd name="connsiteX188" fmla="*/ 2288167 w 3333837"/>
                <a:gd name="connsiteY188" fmla="*/ 3085558 h 3159230"/>
                <a:gd name="connsiteX189" fmla="*/ 2223162 w 3333837"/>
                <a:gd name="connsiteY189" fmla="*/ 3094225 h 3159230"/>
                <a:gd name="connsiteX190" fmla="*/ 2201494 w 3333837"/>
                <a:gd name="connsiteY190" fmla="*/ 3098559 h 3159230"/>
                <a:gd name="connsiteX191" fmla="*/ 2188493 w 3333837"/>
                <a:gd name="connsiteY191" fmla="*/ 3102893 h 3159230"/>
                <a:gd name="connsiteX192" fmla="*/ 2166825 w 3333837"/>
                <a:gd name="connsiteY192" fmla="*/ 3107226 h 3159230"/>
                <a:gd name="connsiteX193" fmla="*/ 2132155 w 3333837"/>
                <a:gd name="connsiteY193" fmla="*/ 3115893 h 3159230"/>
                <a:gd name="connsiteX194" fmla="*/ 2097486 w 3333837"/>
                <a:gd name="connsiteY194" fmla="*/ 3141895 h 3159230"/>
                <a:gd name="connsiteX195" fmla="*/ 2075818 w 3333837"/>
                <a:gd name="connsiteY195" fmla="*/ 3146229 h 3159230"/>
                <a:gd name="connsiteX196" fmla="*/ 2045482 w 3333837"/>
                <a:gd name="connsiteY196" fmla="*/ 3154896 h 3159230"/>
                <a:gd name="connsiteX197" fmla="*/ 2028148 w 3333837"/>
                <a:gd name="connsiteY197" fmla="*/ 3159230 h 3159230"/>
                <a:gd name="connsiteX198" fmla="*/ 1937141 w 3333837"/>
                <a:gd name="connsiteY198" fmla="*/ 3146229 h 3159230"/>
                <a:gd name="connsiteX199" fmla="*/ 1924140 w 3333837"/>
                <a:gd name="connsiteY199" fmla="*/ 3141895 h 3159230"/>
                <a:gd name="connsiteX200" fmla="*/ 1906806 w 3333837"/>
                <a:gd name="connsiteY200" fmla="*/ 3137562 h 3159230"/>
                <a:gd name="connsiteX201" fmla="*/ 1893805 w 3333837"/>
                <a:gd name="connsiteY201" fmla="*/ 3133228 h 3159230"/>
                <a:gd name="connsiteX202" fmla="*/ 1859136 w 3333837"/>
                <a:gd name="connsiteY202" fmla="*/ 3128894 h 3159230"/>
                <a:gd name="connsiteX203" fmla="*/ 1841801 w 3333837"/>
                <a:gd name="connsiteY203" fmla="*/ 3120227 h 3159230"/>
                <a:gd name="connsiteX204" fmla="*/ 1794131 w 3333837"/>
                <a:gd name="connsiteY204" fmla="*/ 3107226 h 3159230"/>
                <a:gd name="connsiteX205" fmla="*/ 1781130 w 3333837"/>
                <a:gd name="connsiteY205" fmla="*/ 3102893 h 3159230"/>
                <a:gd name="connsiteX206" fmla="*/ 1733460 w 3333837"/>
                <a:gd name="connsiteY206" fmla="*/ 3072557 h 3159230"/>
                <a:gd name="connsiteX207" fmla="*/ 1720459 w 3333837"/>
                <a:gd name="connsiteY207" fmla="*/ 3059556 h 3159230"/>
                <a:gd name="connsiteX208" fmla="*/ 1711791 w 3333837"/>
                <a:gd name="connsiteY208" fmla="*/ 3046555 h 3159230"/>
                <a:gd name="connsiteX209" fmla="*/ 1685790 w 3333837"/>
                <a:gd name="connsiteY209" fmla="*/ 3029220 h 3159230"/>
                <a:gd name="connsiteX210" fmla="*/ 1638119 w 3333837"/>
                <a:gd name="connsiteY210" fmla="*/ 2990218 h 3159230"/>
                <a:gd name="connsiteX211" fmla="*/ 1625118 w 3333837"/>
                <a:gd name="connsiteY211" fmla="*/ 2981550 h 3159230"/>
                <a:gd name="connsiteX212" fmla="*/ 1594783 w 3333837"/>
                <a:gd name="connsiteY212" fmla="*/ 2968549 h 3159230"/>
                <a:gd name="connsiteX213" fmla="*/ 1581782 w 3333837"/>
                <a:gd name="connsiteY213" fmla="*/ 2959882 h 3159230"/>
                <a:gd name="connsiteX214" fmla="*/ 1534112 w 3333837"/>
                <a:gd name="connsiteY214" fmla="*/ 2951215 h 3159230"/>
                <a:gd name="connsiteX215" fmla="*/ 1499443 w 3333837"/>
                <a:gd name="connsiteY215" fmla="*/ 2942548 h 3159230"/>
                <a:gd name="connsiteX216" fmla="*/ 1430104 w 3333837"/>
                <a:gd name="connsiteY216" fmla="*/ 2933880 h 3159230"/>
                <a:gd name="connsiteX217" fmla="*/ 1356432 w 3333837"/>
                <a:gd name="connsiteY217" fmla="*/ 2920879 h 3159230"/>
                <a:gd name="connsiteX218" fmla="*/ 1339098 w 3333837"/>
                <a:gd name="connsiteY218" fmla="*/ 2916546 h 3159230"/>
                <a:gd name="connsiteX219" fmla="*/ 1217755 w 3333837"/>
                <a:gd name="connsiteY219" fmla="*/ 2907878 h 3159230"/>
                <a:gd name="connsiteX220" fmla="*/ 1135416 w 3333837"/>
                <a:gd name="connsiteY220" fmla="*/ 2912212 h 3159230"/>
                <a:gd name="connsiteX221" fmla="*/ 1113748 w 3333837"/>
                <a:gd name="connsiteY221" fmla="*/ 2916546 h 3159230"/>
                <a:gd name="connsiteX222" fmla="*/ 1074745 w 3333837"/>
                <a:gd name="connsiteY222" fmla="*/ 2920879 h 3159230"/>
                <a:gd name="connsiteX223" fmla="*/ 1061744 w 3333837"/>
                <a:gd name="connsiteY223" fmla="*/ 2925213 h 3159230"/>
                <a:gd name="connsiteX224" fmla="*/ 931735 w 3333837"/>
                <a:gd name="connsiteY224" fmla="*/ 2925213 h 3159230"/>
                <a:gd name="connsiteX225" fmla="*/ 858063 w 3333837"/>
                <a:gd name="connsiteY225" fmla="*/ 2912212 h 3159230"/>
                <a:gd name="connsiteX226" fmla="*/ 836394 w 3333837"/>
                <a:gd name="connsiteY226" fmla="*/ 2894877 h 3159230"/>
                <a:gd name="connsiteX227" fmla="*/ 801725 w 3333837"/>
                <a:gd name="connsiteY227" fmla="*/ 2890544 h 3159230"/>
                <a:gd name="connsiteX228" fmla="*/ 775723 w 3333837"/>
                <a:gd name="connsiteY228" fmla="*/ 2886210 h 3159230"/>
                <a:gd name="connsiteX229" fmla="*/ 749721 w 3333837"/>
                <a:gd name="connsiteY229" fmla="*/ 2868875 h 3159230"/>
                <a:gd name="connsiteX230" fmla="*/ 693384 w 3333837"/>
                <a:gd name="connsiteY230" fmla="*/ 2860208 h 3159230"/>
                <a:gd name="connsiteX231" fmla="*/ 658715 w 3333837"/>
                <a:gd name="connsiteY231" fmla="*/ 2834206 h 3159230"/>
                <a:gd name="connsiteX232" fmla="*/ 645714 w 3333837"/>
                <a:gd name="connsiteY232" fmla="*/ 2821205 h 3159230"/>
                <a:gd name="connsiteX233" fmla="*/ 637046 w 3333837"/>
                <a:gd name="connsiteY233" fmla="*/ 2812538 h 3159230"/>
                <a:gd name="connsiteX234" fmla="*/ 611045 w 3333837"/>
                <a:gd name="connsiteY234" fmla="*/ 2803871 h 3159230"/>
                <a:gd name="connsiteX235" fmla="*/ 598044 w 3333837"/>
                <a:gd name="connsiteY235" fmla="*/ 2799537 h 3159230"/>
                <a:gd name="connsiteX236" fmla="*/ 580709 w 3333837"/>
                <a:gd name="connsiteY236" fmla="*/ 2769202 h 3159230"/>
                <a:gd name="connsiteX237" fmla="*/ 563374 w 3333837"/>
                <a:gd name="connsiteY237" fmla="*/ 2743200 h 3159230"/>
                <a:gd name="connsiteX238" fmla="*/ 554707 w 3333837"/>
                <a:gd name="connsiteY238" fmla="*/ 2730199 h 3159230"/>
                <a:gd name="connsiteX239" fmla="*/ 537373 w 3333837"/>
                <a:gd name="connsiteY239" fmla="*/ 2725865 h 3159230"/>
                <a:gd name="connsiteX240" fmla="*/ 502703 w 3333837"/>
                <a:gd name="connsiteY240" fmla="*/ 2678195 h 3159230"/>
                <a:gd name="connsiteX241" fmla="*/ 489702 w 3333837"/>
                <a:gd name="connsiteY241" fmla="*/ 2665194 h 3159230"/>
                <a:gd name="connsiteX242" fmla="*/ 485369 w 3333837"/>
                <a:gd name="connsiteY242" fmla="*/ 2643526 h 3159230"/>
                <a:gd name="connsiteX243" fmla="*/ 476701 w 3333837"/>
                <a:gd name="connsiteY243" fmla="*/ 2634858 h 3159230"/>
                <a:gd name="connsiteX244" fmla="*/ 481035 w 3333837"/>
                <a:gd name="connsiteY244" fmla="*/ 2595856 h 3159230"/>
                <a:gd name="connsiteX245" fmla="*/ 476701 w 3333837"/>
                <a:gd name="connsiteY245" fmla="*/ 2561186 h 3159230"/>
                <a:gd name="connsiteX246" fmla="*/ 472368 w 3333837"/>
                <a:gd name="connsiteY246" fmla="*/ 2548185 h 3159230"/>
                <a:gd name="connsiteX247" fmla="*/ 468034 w 3333837"/>
                <a:gd name="connsiteY247" fmla="*/ 2526517 h 3159230"/>
                <a:gd name="connsiteX248" fmla="*/ 455033 w 3333837"/>
                <a:gd name="connsiteY248" fmla="*/ 2483181 h 3159230"/>
                <a:gd name="connsiteX249" fmla="*/ 446366 w 3333837"/>
                <a:gd name="connsiteY249" fmla="*/ 2439844 h 3159230"/>
                <a:gd name="connsiteX250" fmla="*/ 442032 w 3333837"/>
                <a:gd name="connsiteY250" fmla="*/ 2413842 h 3159230"/>
                <a:gd name="connsiteX251" fmla="*/ 429031 w 3333837"/>
                <a:gd name="connsiteY251" fmla="*/ 2387840 h 3159230"/>
                <a:gd name="connsiteX252" fmla="*/ 420364 w 3333837"/>
                <a:gd name="connsiteY252" fmla="*/ 2340170 h 3159230"/>
                <a:gd name="connsiteX253" fmla="*/ 416030 w 3333837"/>
                <a:gd name="connsiteY253" fmla="*/ 2322836 h 3159230"/>
                <a:gd name="connsiteX254" fmla="*/ 403029 w 3333837"/>
                <a:gd name="connsiteY254" fmla="*/ 2244830 h 3159230"/>
                <a:gd name="connsiteX255" fmla="*/ 398696 w 3333837"/>
                <a:gd name="connsiteY255" fmla="*/ 2227495 h 3159230"/>
                <a:gd name="connsiteX256" fmla="*/ 411697 w 3333837"/>
                <a:gd name="connsiteY256" fmla="*/ 2162491 h 3159230"/>
                <a:gd name="connsiteX257" fmla="*/ 420364 w 3333837"/>
                <a:gd name="connsiteY257" fmla="*/ 2136489 h 3159230"/>
                <a:gd name="connsiteX258" fmla="*/ 437699 w 3333837"/>
                <a:gd name="connsiteY258" fmla="*/ 2097486 h 3159230"/>
                <a:gd name="connsiteX259" fmla="*/ 433365 w 3333837"/>
                <a:gd name="connsiteY259" fmla="*/ 2062817 h 3159230"/>
                <a:gd name="connsiteX260" fmla="*/ 420364 w 3333837"/>
                <a:gd name="connsiteY260" fmla="*/ 2054149 h 3159230"/>
                <a:gd name="connsiteX261" fmla="*/ 394362 w 3333837"/>
                <a:gd name="connsiteY261" fmla="*/ 2019480 h 3159230"/>
                <a:gd name="connsiteX262" fmla="*/ 359693 w 3333837"/>
                <a:gd name="connsiteY262" fmla="*/ 1993478 h 3159230"/>
                <a:gd name="connsiteX263" fmla="*/ 346692 w 3333837"/>
                <a:gd name="connsiteY263" fmla="*/ 1967476 h 3159230"/>
                <a:gd name="connsiteX264" fmla="*/ 333691 w 3333837"/>
                <a:gd name="connsiteY264" fmla="*/ 1963143 h 3159230"/>
                <a:gd name="connsiteX265" fmla="*/ 316356 w 3333837"/>
                <a:gd name="connsiteY265" fmla="*/ 1945808 h 3159230"/>
                <a:gd name="connsiteX266" fmla="*/ 290355 w 3333837"/>
                <a:gd name="connsiteY266" fmla="*/ 1928474 h 3159230"/>
                <a:gd name="connsiteX267" fmla="*/ 281687 w 3333837"/>
                <a:gd name="connsiteY267" fmla="*/ 1919806 h 3159230"/>
                <a:gd name="connsiteX268" fmla="*/ 268686 w 3333837"/>
                <a:gd name="connsiteY268" fmla="*/ 1911139 h 3159230"/>
                <a:gd name="connsiteX269" fmla="*/ 242684 w 3333837"/>
                <a:gd name="connsiteY269" fmla="*/ 1902472 h 3159230"/>
                <a:gd name="connsiteX270" fmla="*/ 238351 w 3333837"/>
                <a:gd name="connsiteY270" fmla="*/ 1885137 h 3159230"/>
                <a:gd name="connsiteX271" fmla="*/ 212349 w 3333837"/>
                <a:gd name="connsiteY271" fmla="*/ 1867802 h 3159230"/>
                <a:gd name="connsiteX272" fmla="*/ 199348 w 3333837"/>
                <a:gd name="connsiteY272" fmla="*/ 1854802 h 3159230"/>
                <a:gd name="connsiteX273" fmla="*/ 186347 w 3333837"/>
                <a:gd name="connsiteY273" fmla="*/ 1837467 h 3159230"/>
                <a:gd name="connsiteX274" fmla="*/ 164679 w 3333837"/>
                <a:gd name="connsiteY274" fmla="*/ 1820132 h 3159230"/>
                <a:gd name="connsiteX275" fmla="*/ 156011 w 3333837"/>
                <a:gd name="connsiteY275" fmla="*/ 1802798 h 3159230"/>
                <a:gd name="connsiteX276" fmla="*/ 134343 w 3333837"/>
                <a:gd name="connsiteY276" fmla="*/ 1781129 h 3159230"/>
                <a:gd name="connsiteX277" fmla="*/ 125676 w 3333837"/>
                <a:gd name="connsiteY277" fmla="*/ 1768129 h 3159230"/>
                <a:gd name="connsiteX278" fmla="*/ 104008 w 3333837"/>
                <a:gd name="connsiteY278" fmla="*/ 1759461 h 3159230"/>
                <a:gd name="connsiteX279" fmla="*/ 73672 w 3333837"/>
                <a:gd name="connsiteY279" fmla="*/ 1724792 h 3159230"/>
                <a:gd name="connsiteX280" fmla="*/ 69338 w 3333837"/>
                <a:gd name="connsiteY280" fmla="*/ 1707457 h 3159230"/>
                <a:gd name="connsiteX281" fmla="*/ 43336 w 3333837"/>
                <a:gd name="connsiteY281" fmla="*/ 1681456 h 3159230"/>
                <a:gd name="connsiteX282" fmla="*/ 34669 w 3333837"/>
                <a:gd name="connsiteY282" fmla="*/ 1672788 h 3159230"/>
                <a:gd name="connsiteX283" fmla="*/ 26002 w 3333837"/>
                <a:gd name="connsiteY283" fmla="*/ 1659787 h 3159230"/>
                <a:gd name="connsiteX284" fmla="*/ 17335 w 3333837"/>
                <a:gd name="connsiteY284" fmla="*/ 1629452 h 3159230"/>
                <a:gd name="connsiteX285" fmla="*/ 8667 w 3333837"/>
                <a:gd name="connsiteY285" fmla="*/ 1620784 h 3159230"/>
                <a:gd name="connsiteX286" fmla="*/ 0 w 3333837"/>
                <a:gd name="connsiteY286" fmla="*/ 1607784 h 3159230"/>
                <a:gd name="connsiteX287" fmla="*/ 8667 w 3333837"/>
                <a:gd name="connsiteY287" fmla="*/ 1534111 h 3159230"/>
                <a:gd name="connsiteX288" fmla="*/ 17335 w 3333837"/>
                <a:gd name="connsiteY288" fmla="*/ 1516777 h 3159230"/>
                <a:gd name="connsiteX289" fmla="*/ 26002 w 3333837"/>
                <a:gd name="connsiteY289" fmla="*/ 1490775 h 3159230"/>
                <a:gd name="connsiteX290" fmla="*/ 34669 w 3333837"/>
                <a:gd name="connsiteY290" fmla="*/ 1473440 h 3159230"/>
                <a:gd name="connsiteX291" fmla="*/ 43336 w 3333837"/>
                <a:gd name="connsiteY291" fmla="*/ 1443105 h 3159230"/>
                <a:gd name="connsiteX292" fmla="*/ 52004 w 3333837"/>
                <a:gd name="connsiteY292" fmla="*/ 1421437 h 3159230"/>
                <a:gd name="connsiteX293" fmla="*/ 56337 w 3333837"/>
                <a:gd name="connsiteY293" fmla="*/ 1408436 h 3159230"/>
                <a:gd name="connsiteX294" fmla="*/ 73672 w 3333837"/>
                <a:gd name="connsiteY294" fmla="*/ 1378100 h 3159230"/>
                <a:gd name="connsiteX295" fmla="*/ 78006 w 3333837"/>
                <a:gd name="connsiteY295" fmla="*/ 1330430 h 3159230"/>
                <a:gd name="connsiteX296" fmla="*/ 91007 w 3333837"/>
                <a:gd name="connsiteY296" fmla="*/ 1317429 h 3159230"/>
                <a:gd name="connsiteX297" fmla="*/ 99674 w 3333837"/>
                <a:gd name="connsiteY297" fmla="*/ 1261092 h 3159230"/>
                <a:gd name="connsiteX298" fmla="*/ 112675 w 3333837"/>
                <a:gd name="connsiteY298" fmla="*/ 1248091 h 3159230"/>
                <a:gd name="connsiteX299" fmla="*/ 125676 w 3333837"/>
                <a:gd name="connsiteY299" fmla="*/ 1204754 h 3159230"/>
                <a:gd name="connsiteX300" fmla="*/ 134343 w 3333837"/>
                <a:gd name="connsiteY300" fmla="*/ 1191753 h 3159230"/>
                <a:gd name="connsiteX301" fmla="*/ 147344 w 3333837"/>
                <a:gd name="connsiteY301" fmla="*/ 1152750 h 3159230"/>
                <a:gd name="connsiteX302" fmla="*/ 160345 w 3333837"/>
                <a:gd name="connsiteY302" fmla="*/ 1126748 h 3159230"/>
                <a:gd name="connsiteX303" fmla="*/ 173346 w 3333837"/>
                <a:gd name="connsiteY303" fmla="*/ 1113748 h 3159230"/>
                <a:gd name="connsiteX304" fmla="*/ 182013 w 3333837"/>
                <a:gd name="connsiteY304" fmla="*/ 1083412 h 3159230"/>
                <a:gd name="connsiteX305" fmla="*/ 186347 w 3333837"/>
                <a:gd name="connsiteY305" fmla="*/ 1070411 h 3159230"/>
                <a:gd name="connsiteX306" fmla="*/ 195014 w 3333837"/>
                <a:gd name="connsiteY306" fmla="*/ 1040075 h 3159230"/>
                <a:gd name="connsiteX307" fmla="*/ 208015 w 3333837"/>
                <a:gd name="connsiteY307" fmla="*/ 1027075 h 3159230"/>
                <a:gd name="connsiteX308" fmla="*/ 216682 w 3333837"/>
                <a:gd name="connsiteY308" fmla="*/ 1014074 h 3159230"/>
                <a:gd name="connsiteX309" fmla="*/ 229683 w 3333837"/>
                <a:gd name="connsiteY309" fmla="*/ 979404 h 3159230"/>
                <a:gd name="connsiteX310" fmla="*/ 251352 w 3333837"/>
                <a:gd name="connsiteY310" fmla="*/ 962070 h 3159230"/>
                <a:gd name="connsiteX311" fmla="*/ 277354 w 3333837"/>
                <a:gd name="connsiteY311" fmla="*/ 940402 h 3159230"/>
                <a:gd name="connsiteX312" fmla="*/ 316356 w 3333837"/>
                <a:gd name="connsiteY312" fmla="*/ 918733 h 3159230"/>
                <a:gd name="connsiteX313" fmla="*/ 325024 w 3333837"/>
                <a:gd name="connsiteY313" fmla="*/ 910066 h 3159230"/>
                <a:gd name="connsiteX314" fmla="*/ 333691 w 3333837"/>
                <a:gd name="connsiteY314" fmla="*/ 897065 h 3159230"/>
                <a:gd name="connsiteX315" fmla="*/ 364027 w 3333837"/>
                <a:gd name="connsiteY315" fmla="*/ 879730 h 3159230"/>
                <a:gd name="connsiteX316" fmla="*/ 372694 w 3333837"/>
                <a:gd name="connsiteY316" fmla="*/ 866729 h 3159230"/>
                <a:gd name="connsiteX317" fmla="*/ 385695 w 3333837"/>
                <a:gd name="connsiteY317" fmla="*/ 858062 h 3159230"/>
                <a:gd name="connsiteX318" fmla="*/ 390028 w 3333837"/>
                <a:gd name="connsiteY318" fmla="*/ 845061 h 3159230"/>
                <a:gd name="connsiteX319" fmla="*/ 416030 w 3333837"/>
                <a:gd name="connsiteY319" fmla="*/ 814726 h 3159230"/>
                <a:gd name="connsiteX320" fmla="*/ 420364 w 3333837"/>
                <a:gd name="connsiteY320" fmla="*/ 801725 h 3159230"/>
                <a:gd name="connsiteX321" fmla="*/ 429031 w 3333837"/>
                <a:gd name="connsiteY321" fmla="*/ 767056 h 3159230"/>
                <a:gd name="connsiteX322" fmla="*/ 437699 w 3333837"/>
                <a:gd name="connsiteY322" fmla="*/ 754055 h 3159230"/>
                <a:gd name="connsiteX323" fmla="*/ 450700 w 3333837"/>
                <a:gd name="connsiteY323" fmla="*/ 728053 h 3159230"/>
                <a:gd name="connsiteX324" fmla="*/ 455033 w 3333837"/>
                <a:gd name="connsiteY324" fmla="*/ 715052 h 3159230"/>
                <a:gd name="connsiteX325" fmla="*/ 463700 w 3333837"/>
                <a:gd name="connsiteY325" fmla="*/ 697717 h 3159230"/>
                <a:gd name="connsiteX326" fmla="*/ 476701 w 3333837"/>
                <a:gd name="connsiteY326" fmla="*/ 650047 h 3159230"/>
                <a:gd name="connsiteX327" fmla="*/ 489702 w 3333837"/>
                <a:gd name="connsiteY327" fmla="*/ 624045 h 3159230"/>
                <a:gd name="connsiteX328" fmla="*/ 494036 w 3333837"/>
                <a:gd name="connsiteY328" fmla="*/ 611044 h 3159230"/>
                <a:gd name="connsiteX329" fmla="*/ 511371 w 3333837"/>
                <a:gd name="connsiteY329" fmla="*/ 589376 h 3159230"/>
                <a:gd name="connsiteX330" fmla="*/ 524372 w 3333837"/>
                <a:gd name="connsiteY330" fmla="*/ 580709 h 3159230"/>
                <a:gd name="connsiteX331" fmla="*/ 533039 w 3333837"/>
                <a:gd name="connsiteY331" fmla="*/ 572041 h 3159230"/>
                <a:gd name="connsiteX332" fmla="*/ 554707 w 3333837"/>
                <a:gd name="connsiteY332" fmla="*/ 541706 h 3159230"/>
                <a:gd name="connsiteX333" fmla="*/ 559041 w 3333837"/>
                <a:gd name="connsiteY333" fmla="*/ 524371 h 3159230"/>
                <a:gd name="connsiteX334" fmla="*/ 576375 w 3333837"/>
                <a:gd name="connsiteY334" fmla="*/ 511370 h 3159230"/>
                <a:gd name="connsiteX335" fmla="*/ 585043 w 3333837"/>
                <a:gd name="connsiteY335" fmla="*/ 498369 h 3159230"/>
                <a:gd name="connsiteX336" fmla="*/ 589376 w 3333837"/>
                <a:gd name="connsiteY336" fmla="*/ 485368 h 3159230"/>
                <a:gd name="connsiteX337" fmla="*/ 593710 w 3333837"/>
                <a:gd name="connsiteY337" fmla="*/ 468034 h 3159230"/>
                <a:gd name="connsiteX338" fmla="*/ 611045 w 3333837"/>
                <a:gd name="connsiteY338" fmla="*/ 450699 h 3159230"/>
                <a:gd name="connsiteX339" fmla="*/ 619712 w 3333837"/>
                <a:gd name="connsiteY339" fmla="*/ 433365 h 3159230"/>
                <a:gd name="connsiteX340" fmla="*/ 628379 w 3333837"/>
                <a:gd name="connsiteY340" fmla="*/ 424697 h 3159230"/>
                <a:gd name="connsiteX341" fmla="*/ 637046 w 3333837"/>
                <a:gd name="connsiteY341" fmla="*/ 398695 h 3159230"/>
                <a:gd name="connsiteX342" fmla="*/ 641380 w 3333837"/>
                <a:gd name="connsiteY342" fmla="*/ 377027 h 3159230"/>
                <a:gd name="connsiteX343" fmla="*/ 654381 w 3333837"/>
                <a:gd name="connsiteY343" fmla="*/ 368360 h 3159230"/>
                <a:gd name="connsiteX344" fmla="*/ 667382 w 3333837"/>
                <a:gd name="connsiteY344" fmla="*/ 377027 h 315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3333837" h="3159230">
                  <a:moveTo>
                    <a:pt x="667382" y="377027"/>
                  </a:moveTo>
                  <a:cubicBezTo>
                    <a:pt x="674605" y="373416"/>
                    <a:pt x="687606" y="356804"/>
                    <a:pt x="697718" y="346692"/>
                  </a:cubicBezTo>
                  <a:cubicBezTo>
                    <a:pt x="700607" y="343803"/>
                    <a:pt x="702985" y="340290"/>
                    <a:pt x="706385" y="338024"/>
                  </a:cubicBezTo>
                  <a:cubicBezTo>
                    <a:pt x="710719" y="335135"/>
                    <a:pt x="714864" y="331941"/>
                    <a:pt x="719386" y="329357"/>
                  </a:cubicBezTo>
                  <a:cubicBezTo>
                    <a:pt x="724995" y="326152"/>
                    <a:pt x="731345" y="324273"/>
                    <a:pt x="736720" y="320690"/>
                  </a:cubicBezTo>
                  <a:cubicBezTo>
                    <a:pt x="760513" y="304827"/>
                    <a:pt x="728213" y="317746"/>
                    <a:pt x="758389" y="307689"/>
                  </a:cubicBezTo>
                  <a:cubicBezTo>
                    <a:pt x="783287" y="282790"/>
                    <a:pt x="770366" y="289250"/>
                    <a:pt x="793058" y="281687"/>
                  </a:cubicBezTo>
                  <a:cubicBezTo>
                    <a:pt x="797392" y="278798"/>
                    <a:pt x="801272" y="275072"/>
                    <a:pt x="806059" y="273020"/>
                  </a:cubicBezTo>
                  <a:cubicBezTo>
                    <a:pt x="835310" y="260484"/>
                    <a:pt x="906917" y="272664"/>
                    <a:pt x="914400" y="273020"/>
                  </a:cubicBezTo>
                  <a:cubicBezTo>
                    <a:pt x="917289" y="277353"/>
                    <a:pt x="918829" y="282993"/>
                    <a:pt x="923067" y="286020"/>
                  </a:cubicBezTo>
                  <a:cubicBezTo>
                    <a:pt x="927604" y="289261"/>
                    <a:pt x="949905" y="296411"/>
                    <a:pt x="957736" y="299021"/>
                  </a:cubicBezTo>
                  <a:cubicBezTo>
                    <a:pt x="962070" y="301910"/>
                    <a:pt x="965554" y="307171"/>
                    <a:pt x="970737" y="307689"/>
                  </a:cubicBezTo>
                  <a:cubicBezTo>
                    <a:pt x="980901" y="308705"/>
                    <a:pt x="990977" y="304908"/>
                    <a:pt x="1001073" y="303355"/>
                  </a:cubicBezTo>
                  <a:cubicBezTo>
                    <a:pt x="1079133" y="291345"/>
                    <a:pt x="969574" y="307234"/>
                    <a:pt x="1057410" y="294688"/>
                  </a:cubicBezTo>
                  <a:cubicBezTo>
                    <a:pt x="1086473" y="280156"/>
                    <a:pt x="1062576" y="290537"/>
                    <a:pt x="1092080" y="281687"/>
                  </a:cubicBezTo>
                  <a:cubicBezTo>
                    <a:pt x="1100831" y="279062"/>
                    <a:pt x="1109219" y="275236"/>
                    <a:pt x="1118082" y="273020"/>
                  </a:cubicBezTo>
                  <a:cubicBezTo>
                    <a:pt x="1136006" y="268539"/>
                    <a:pt x="1172346" y="265860"/>
                    <a:pt x="1187420" y="264352"/>
                  </a:cubicBezTo>
                  <a:cubicBezTo>
                    <a:pt x="1202673" y="254184"/>
                    <a:pt x="1214105" y="245011"/>
                    <a:pt x="1230756" y="238350"/>
                  </a:cubicBezTo>
                  <a:cubicBezTo>
                    <a:pt x="1239239" y="234957"/>
                    <a:pt x="1249156" y="234751"/>
                    <a:pt x="1256758" y="229683"/>
                  </a:cubicBezTo>
                  <a:cubicBezTo>
                    <a:pt x="1261092" y="226794"/>
                    <a:pt x="1265692" y="224270"/>
                    <a:pt x="1269759" y="221016"/>
                  </a:cubicBezTo>
                  <a:cubicBezTo>
                    <a:pt x="1300641" y="196310"/>
                    <a:pt x="1251407" y="230362"/>
                    <a:pt x="1291427" y="203681"/>
                  </a:cubicBezTo>
                  <a:cubicBezTo>
                    <a:pt x="1292872" y="199347"/>
                    <a:pt x="1293718" y="194766"/>
                    <a:pt x="1295761" y="190680"/>
                  </a:cubicBezTo>
                  <a:cubicBezTo>
                    <a:pt x="1302929" y="176345"/>
                    <a:pt x="1314797" y="167310"/>
                    <a:pt x="1326097" y="156011"/>
                  </a:cubicBezTo>
                  <a:cubicBezTo>
                    <a:pt x="1343413" y="138695"/>
                    <a:pt x="1339183" y="141224"/>
                    <a:pt x="1365100" y="125675"/>
                  </a:cubicBezTo>
                  <a:cubicBezTo>
                    <a:pt x="1379750" y="116885"/>
                    <a:pt x="1391590" y="108219"/>
                    <a:pt x="1408436" y="104007"/>
                  </a:cubicBezTo>
                  <a:cubicBezTo>
                    <a:pt x="1418346" y="101530"/>
                    <a:pt x="1428722" y="101501"/>
                    <a:pt x="1438772" y="99674"/>
                  </a:cubicBezTo>
                  <a:cubicBezTo>
                    <a:pt x="1444632" y="98609"/>
                    <a:pt x="1450379" y="96976"/>
                    <a:pt x="1456106" y="95340"/>
                  </a:cubicBezTo>
                  <a:cubicBezTo>
                    <a:pt x="1460498" y="94085"/>
                    <a:pt x="1465114" y="93224"/>
                    <a:pt x="1469107" y="91006"/>
                  </a:cubicBezTo>
                  <a:cubicBezTo>
                    <a:pt x="1478213" y="85947"/>
                    <a:pt x="1485792" y="78331"/>
                    <a:pt x="1495109" y="73672"/>
                  </a:cubicBezTo>
                  <a:cubicBezTo>
                    <a:pt x="1500887" y="70783"/>
                    <a:pt x="1507187" y="68759"/>
                    <a:pt x="1512444" y="65004"/>
                  </a:cubicBezTo>
                  <a:cubicBezTo>
                    <a:pt x="1545727" y="41230"/>
                    <a:pt x="1498392" y="61194"/>
                    <a:pt x="1551446" y="34669"/>
                  </a:cubicBezTo>
                  <a:cubicBezTo>
                    <a:pt x="1557224" y="31780"/>
                    <a:pt x="1562783" y="28401"/>
                    <a:pt x="1568781" y="26002"/>
                  </a:cubicBezTo>
                  <a:cubicBezTo>
                    <a:pt x="1577264" y="22609"/>
                    <a:pt x="1587181" y="22402"/>
                    <a:pt x="1594783" y="17334"/>
                  </a:cubicBezTo>
                  <a:cubicBezTo>
                    <a:pt x="1599117" y="14445"/>
                    <a:pt x="1602714" y="9860"/>
                    <a:pt x="1607784" y="8667"/>
                  </a:cubicBezTo>
                  <a:cubicBezTo>
                    <a:pt x="1627670" y="3988"/>
                    <a:pt x="1648231" y="2889"/>
                    <a:pt x="1668455" y="0"/>
                  </a:cubicBezTo>
                  <a:cubicBezTo>
                    <a:pt x="1730571" y="1444"/>
                    <a:pt x="1792853" y="-432"/>
                    <a:pt x="1854802" y="4333"/>
                  </a:cubicBezTo>
                  <a:cubicBezTo>
                    <a:pt x="1868466" y="5384"/>
                    <a:pt x="1880510" y="14010"/>
                    <a:pt x="1893805" y="17334"/>
                  </a:cubicBezTo>
                  <a:lnTo>
                    <a:pt x="1911139" y="21668"/>
                  </a:lnTo>
                  <a:cubicBezTo>
                    <a:pt x="1914028" y="24557"/>
                    <a:pt x="1917355" y="27066"/>
                    <a:pt x="1919807" y="30335"/>
                  </a:cubicBezTo>
                  <a:cubicBezTo>
                    <a:pt x="1926057" y="38668"/>
                    <a:pt x="1928474" y="50559"/>
                    <a:pt x="1937141" y="56337"/>
                  </a:cubicBezTo>
                  <a:lnTo>
                    <a:pt x="1950142" y="65004"/>
                  </a:lnTo>
                  <a:cubicBezTo>
                    <a:pt x="1953031" y="85228"/>
                    <a:pt x="1954130" y="105789"/>
                    <a:pt x="1958809" y="125675"/>
                  </a:cubicBezTo>
                  <a:cubicBezTo>
                    <a:pt x="1960002" y="130745"/>
                    <a:pt x="1964893" y="134154"/>
                    <a:pt x="1967477" y="138676"/>
                  </a:cubicBezTo>
                  <a:cubicBezTo>
                    <a:pt x="1990808" y="179506"/>
                    <a:pt x="1960264" y="134354"/>
                    <a:pt x="1989145" y="169012"/>
                  </a:cubicBezTo>
                  <a:cubicBezTo>
                    <a:pt x="1992479" y="173013"/>
                    <a:pt x="1995483" y="177355"/>
                    <a:pt x="1997812" y="182013"/>
                  </a:cubicBezTo>
                  <a:cubicBezTo>
                    <a:pt x="1999855" y="186099"/>
                    <a:pt x="1998916" y="191784"/>
                    <a:pt x="2002146" y="195014"/>
                  </a:cubicBezTo>
                  <a:cubicBezTo>
                    <a:pt x="2009512" y="202380"/>
                    <a:pt x="2020782" y="204982"/>
                    <a:pt x="2028148" y="212348"/>
                  </a:cubicBezTo>
                  <a:cubicBezTo>
                    <a:pt x="2032482" y="216682"/>
                    <a:pt x="2036050" y="221949"/>
                    <a:pt x="2041149" y="225349"/>
                  </a:cubicBezTo>
                  <a:cubicBezTo>
                    <a:pt x="2044950" y="227883"/>
                    <a:pt x="2049816" y="228238"/>
                    <a:pt x="2054150" y="229683"/>
                  </a:cubicBezTo>
                  <a:cubicBezTo>
                    <a:pt x="2073305" y="258417"/>
                    <a:pt x="2050793" y="226488"/>
                    <a:pt x="2075818" y="255685"/>
                  </a:cubicBezTo>
                  <a:cubicBezTo>
                    <a:pt x="2080519" y="261169"/>
                    <a:pt x="2083041" y="268686"/>
                    <a:pt x="2088819" y="273020"/>
                  </a:cubicBezTo>
                  <a:cubicBezTo>
                    <a:pt x="2095042" y="277687"/>
                    <a:pt x="2103264" y="278798"/>
                    <a:pt x="2110487" y="281687"/>
                  </a:cubicBezTo>
                  <a:cubicBezTo>
                    <a:pt x="2132450" y="303648"/>
                    <a:pt x="2104026" y="277811"/>
                    <a:pt x="2132155" y="294688"/>
                  </a:cubicBezTo>
                  <a:cubicBezTo>
                    <a:pt x="2135659" y="296790"/>
                    <a:pt x="2137684" y="300739"/>
                    <a:pt x="2140823" y="303355"/>
                  </a:cubicBezTo>
                  <a:cubicBezTo>
                    <a:pt x="2146372" y="307979"/>
                    <a:pt x="2152280" y="312158"/>
                    <a:pt x="2158157" y="316356"/>
                  </a:cubicBezTo>
                  <a:cubicBezTo>
                    <a:pt x="2162395" y="319383"/>
                    <a:pt x="2167091" y="321769"/>
                    <a:pt x="2171158" y="325023"/>
                  </a:cubicBezTo>
                  <a:cubicBezTo>
                    <a:pt x="2174349" y="327576"/>
                    <a:pt x="2176322" y="331589"/>
                    <a:pt x="2179826" y="333691"/>
                  </a:cubicBezTo>
                  <a:cubicBezTo>
                    <a:pt x="2183743" y="336041"/>
                    <a:pt x="2188628" y="336225"/>
                    <a:pt x="2192827" y="338024"/>
                  </a:cubicBezTo>
                  <a:cubicBezTo>
                    <a:pt x="2198765" y="340569"/>
                    <a:pt x="2204112" y="344424"/>
                    <a:pt x="2210161" y="346692"/>
                  </a:cubicBezTo>
                  <a:cubicBezTo>
                    <a:pt x="2215738" y="348783"/>
                    <a:pt x="2221791" y="349314"/>
                    <a:pt x="2227496" y="351025"/>
                  </a:cubicBezTo>
                  <a:cubicBezTo>
                    <a:pt x="2280256" y="366853"/>
                    <a:pt x="2230875" y="354038"/>
                    <a:pt x="2270832" y="364026"/>
                  </a:cubicBezTo>
                  <a:cubicBezTo>
                    <a:pt x="2292584" y="393029"/>
                    <a:pt x="2272975" y="375395"/>
                    <a:pt x="2314169" y="385694"/>
                  </a:cubicBezTo>
                  <a:cubicBezTo>
                    <a:pt x="2321716" y="387581"/>
                    <a:pt x="2328386" y="392127"/>
                    <a:pt x="2335837" y="394362"/>
                  </a:cubicBezTo>
                  <a:cubicBezTo>
                    <a:pt x="2342892" y="396479"/>
                    <a:pt x="2350328" y="397039"/>
                    <a:pt x="2357505" y="398695"/>
                  </a:cubicBezTo>
                  <a:cubicBezTo>
                    <a:pt x="2369112" y="401374"/>
                    <a:pt x="2380873" y="403596"/>
                    <a:pt x="2392174" y="407363"/>
                  </a:cubicBezTo>
                  <a:cubicBezTo>
                    <a:pt x="2400841" y="410252"/>
                    <a:pt x="2409217" y="414238"/>
                    <a:pt x="2418176" y="416030"/>
                  </a:cubicBezTo>
                  <a:cubicBezTo>
                    <a:pt x="2444324" y="421260"/>
                    <a:pt x="2432857" y="418035"/>
                    <a:pt x="2452846" y="424697"/>
                  </a:cubicBezTo>
                  <a:cubicBezTo>
                    <a:pt x="2461347" y="431073"/>
                    <a:pt x="2476244" y="443861"/>
                    <a:pt x="2487515" y="446366"/>
                  </a:cubicBezTo>
                  <a:cubicBezTo>
                    <a:pt x="2507457" y="450798"/>
                    <a:pt x="2548186" y="455033"/>
                    <a:pt x="2548186" y="455033"/>
                  </a:cubicBezTo>
                  <a:cubicBezTo>
                    <a:pt x="2570607" y="462505"/>
                    <a:pt x="2552786" y="457163"/>
                    <a:pt x="2582855" y="463700"/>
                  </a:cubicBezTo>
                  <a:cubicBezTo>
                    <a:pt x="2691654" y="487353"/>
                    <a:pt x="2628215" y="474507"/>
                    <a:pt x="2682529" y="485368"/>
                  </a:cubicBezTo>
                  <a:cubicBezTo>
                    <a:pt x="2685418" y="488257"/>
                    <a:pt x="2687541" y="492209"/>
                    <a:pt x="2691196" y="494036"/>
                  </a:cubicBezTo>
                  <a:cubicBezTo>
                    <a:pt x="2708362" y="502619"/>
                    <a:pt x="2724702" y="503954"/>
                    <a:pt x="2743200" y="507037"/>
                  </a:cubicBezTo>
                  <a:cubicBezTo>
                    <a:pt x="2773413" y="537250"/>
                    <a:pt x="2757310" y="530066"/>
                    <a:pt x="2786536" y="537372"/>
                  </a:cubicBezTo>
                  <a:cubicBezTo>
                    <a:pt x="2831508" y="567352"/>
                    <a:pt x="2761889" y="521717"/>
                    <a:pt x="2816872" y="554707"/>
                  </a:cubicBezTo>
                  <a:cubicBezTo>
                    <a:pt x="2825804" y="560066"/>
                    <a:pt x="2842874" y="572041"/>
                    <a:pt x="2842874" y="572041"/>
                  </a:cubicBezTo>
                  <a:cubicBezTo>
                    <a:pt x="2845763" y="576375"/>
                    <a:pt x="2847858" y="581359"/>
                    <a:pt x="2851541" y="585042"/>
                  </a:cubicBezTo>
                  <a:cubicBezTo>
                    <a:pt x="2855224" y="588725"/>
                    <a:pt x="2861208" y="589709"/>
                    <a:pt x="2864542" y="593710"/>
                  </a:cubicBezTo>
                  <a:cubicBezTo>
                    <a:pt x="2873389" y="604327"/>
                    <a:pt x="2871358" y="614841"/>
                    <a:pt x="2881877" y="624045"/>
                  </a:cubicBezTo>
                  <a:cubicBezTo>
                    <a:pt x="2900219" y="640094"/>
                    <a:pt x="2903022" y="639761"/>
                    <a:pt x="2920880" y="645713"/>
                  </a:cubicBezTo>
                  <a:cubicBezTo>
                    <a:pt x="2923769" y="648602"/>
                    <a:pt x="2926043" y="652279"/>
                    <a:pt x="2929547" y="654381"/>
                  </a:cubicBezTo>
                  <a:cubicBezTo>
                    <a:pt x="2933464" y="656731"/>
                    <a:pt x="2938349" y="656915"/>
                    <a:pt x="2942548" y="658714"/>
                  </a:cubicBezTo>
                  <a:cubicBezTo>
                    <a:pt x="2960911" y="666584"/>
                    <a:pt x="2956975" y="664475"/>
                    <a:pt x="2968550" y="676049"/>
                  </a:cubicBezTo>
                  <a:cubicBezTo>
                    <a:pt x="2969994" y="681827"/>
                    <a:pt x="2969579" y="688428"/>
                    <a:pt x="2972883" y="693384"/>
                  </a:cubicBezTo>
                  <a:cubicBezTo>
                    <a:pt x="2978549" y="701883"/>
                    <a:pt x="2994552" y="715052"/>
                    <a:pt x="2994552" y="715052"/>
                  </a:cubicBezTo>
                  <a:cubicBezTo>
                    <a:pt x="2997441" y="723719"/>
                    <a:pt x="2996759" y="734594"/>
                    <a:pt x="3003219" y="741054"/>
                  </a:cubicBezTo>
                  <a:cubicBezTo>
                    <a:pt x="3021327" y="759162"/>
                    <a:pt x="3012543" y="749152"/>
                    <a:pt x="3029221" y="771389"/>
                  </a:cubicBezTo>
                  <a:cubicBezTo>
                    <a:pt x="3044695" y="817807"/>
                    <a:pt x="3028824" y="766230"/>
                    <a:pt x="3037888" y="884064"/>
                  </a:cubicBezTo>
                  <a:cubicBezTo>
                    <a:pt x="3038238" y="888619"/>
                    <a:pt x="3040967" y="892673"/>
                    <a:pt x="3042222" y="897065"/>
                  </a:cubicBezTo>
                  <a:cubicBezTo>
                    <a:pt x="3053105" y="935157"/>
                    <a:pt x="3040498" y="896229"/>
                    <a:pt x="3050889" y="927401"/>
                  </a:cubicBezTo>
                  <a:cubicBezTo>
                    <a:pt x="3052334" y="937513"/>
                    <a:pt x="3054207" y="947572"/>
                    <a:pt x="3055223" y="957736"/>
                  </a:cubicBezTo>
                  <a:cubicBezTo>
                    <a:pt x="3063061" y="1036116"/>
                    <a:pt x="3054712" y="989857"/>
                    <a:pt x="3063890" y="1035742"/>
                  </a:cubicBezTo>
                  <a:cubicBezTo>
                    <a:pt x="3053832" y="1101122"/>
                    <a:pt x="3061233" y="1074048"/>
                    <a:pt x="3046555" y="1118081"/>
                  </a:cubicBezTo>
                  <a:cubicBezTo>
                    <a:pt x="3045110" y="1122415"/>
                    <a:pt x="3046023" y="1128548"/>
                    <a:pt x="3042222" y="1131082"/>
                  </a:cubicBezTo>
                  <a:lnTo>
                    <a:pt x="3029221" y="1139749"/>
                  </a:lnTo>
                  <a:cubicBezTo>
                    <a:pt x="3026332" y="1148416"/>
                    <a:pt x="3027014" y="1159291"/>
                    <a:pt x="3020554" y="1165751"/>
                  </a:cubicBezTo>
                  <a:lnTo>
                    <a:pt x="2998885" y="1187420"/>
                  </a:lnTo>
                  <a:cubicBezTo>
                    <a:pt x="3000330" y="1219200"/>
                    <a:pt x="2999429" y="1251174"/>
                    <a:pt x="3003219" y="1282760"/>
                  </a:cubicBezTo>
                  <a:cubicBezTo>
                    <a:pt x="3003840" y="1287931"/>
                    <a:pt x="3009557" y="1291103"/>
                    <a:pt x="3011886" y="1295761"/>
                  </a:cubicBezTo>
                  <a:cubicBezTo>
                    <a:pt x="3013929" y="1299847"/>
                    <a:pt x="3014420" y="1304563"/>
                    <a:pt x="3016220" y="1308762"/>
                  </a:cubicBezTo>
                  <a:cubicBezTo>
                    <a:pt x="3035591" y="1353961"/>
                    <a:pt x="3015907" y="1299049"/>
                    <a:pt x="3029221" y="1343431"/>
                  </a:cubicBezTo>
                  <a:cubicBezTo>
                    <a:pt x="3031846" y="1352182"/>
                    <a:pt x="3035672" y="1360570"/>
                    <a:pt x="3037888" y="1369433"/>
                  </a:cubicBezTo>
                  <a:cubicBezTo>
                    <a:pt x="3041874" y="1385377"/>
                    <a:pt x="3040327" y="1387446"/>
                    <a:pt x="3050889" y="1399768"/>
                  </a:cubicBezTo>
                  <a:cubicBezTo>
                    <a:pt x="3056207" y="1405973"/>
                    <a:pt x="3068224" y="1417103"/>
                    <a:pt x="3068224" y="1417103"/>
                  </a:cubicBezTo>
                  <a:cubicBezTo>
                    <a:pt x="3069668" y="1422881"/>
                    <a:pt x="3069893" y="1429111"/>
                    <a:pt x="3072557" y="1434438"/>
                  </a:cubicBezTo>
                  <a:cubicBezTo>
                    <a:pt x="3103378" y="1496081"/>
                    <a:pt x="3079092" y="1432351"/>
                    <a:pt x="3098559" y="1477774"/>
                  </a:cubicBezTo>
                  <a:cubicBezTo>
                    <a:pt x="3100358" y="1481973"/>
                    <a:pt x="3099663" y="1487545"/>
                    <a:pt x="3102893" y="1490775"/>
                  </a:cubicBezTo>
                  <a:cubicBezTo>
                    <a:pt x="3107461" y="1495343"/>
                    <a:pt x="3114449" y="1496553"/>
                    <a:pt x="3120227" y="1499442"/>
                  </a:cubicBezTo>
                  <a:cubicBezTo>
                    <a:pt x="3123116" y="1503776"/>
                    <a:pt x="3126566" y="1507784"/>
                    <a:pt x="3128895" y="1512443"/>
                  </a:cubicBezTo>
                  <a:cubicBezTo>
                    <a:pt x="3134740" y="1524133"/>
                    <a:pt x="3129801" y="1526854"/>
                    <a:pt x="3141896" y="1534111"/>
                  </a:cubicBezTo>
                  <a:cubicBezTo>
                    <a:pt x="3145813" y="1536461"/>
                    <a:pt x="3150811" y="1536402"/>
                    <a:pt x="3154897" y="1538445"/>
                  </a:cubicBezTo>
                  <a:cubicBezTo>
                    <a:pt x="3165833" y="1543913"/>
                    <a:pt x="3168502" y="1547716"/>
                    <a:pt x="3176565" y="1555780"/>
                  </a:cubicBezTo>
                  <a:cubicBezTo>
                    <a:pt x="3181081" y="1569327"/>
                    <a:pt x="3185462" y="1586269"/>
                    <a:pt x="3198233" y="1594783"/>
                  </a:cubicBezTo>
                  <a:lnTo>
                    <a:pt x="3211234" y="1603450"/>
                  </a:lnTo>
                  <a:cubicBezTo>
                    <a:pt x="3214350" y="1615911"/>
                    <a:pt x="3212873" y="1622634"/>
                    <a:pt x="3224235" y="1629452"/>
                  </a:cubicBezTo>
                  <a:cubicBezTo>
                    <a:pt x="3228152" y="1631802"/>
                    <a:pt x="3232902" y="1632341"/>
                    <a:pt x="3237236" y="1633785"/>
                  </a:cubicBezTo>
                  <a:cubicBezTo>
                    <a:pt x="3247141" y="1640389"/>
                    <a:pt x="3254777" y="1643072"/>
                    <a:pt x="3258904" y="1655454"/>
                  </a:cubicBezTo>
                  <a:cubicBezTo>
                    <a:pt x="3261683" y="1663790"/>
                    <a:pt x="3258131" y="1674306"/>
                    <a:pt x="3263238" y="1681456"/>
                  </a:cubicBezTo>
                  <a:cubicBezTo>
                    <a:pt x="3266700" y="1686303"/>
                    <a:pt x="3274795" y="1684345"/>
                    <a:pt x="3280573" y="1685789"/>
                  </a:cubicBezTo>
                  <a:cubicBezTo>
                    <a:pt x="3287796" y="1693012"/>
                    <a:pt x="3296575" y="1698958"/>
                    <a:pt x="3302241" y="1707457"/>
                  </a:cubicBezTo>
                  <a:cubicBezTo>
                    <a:pt x="3305130" y="1711791"/>
                    <a:pt x="3308579" y="1715800"/>
                    <a:pt x="3310908" y="1720458"/>
                  </a:cubicBezTo>
                  <a:cubicBezTo>
                    <a:pt x="3312951" y="1724544"/>
                    <a:pt x="3312892" y="1729542"/>
                    <a:pt x="3315242" y="1733459"/>
                  </a:cubicBezTo>
                  <a:cubicBezTo>
                    <a:pt x="3317344" y="1736963"/>
                    <a:pt x="3321020" y="1739238"/>
                    <a:pt x="3323909" y="1742127"/>
                  </a:cubicBezTo>
                  <a:cubicBezTo>
                    <a:pt x="3325354" y="1746461"/>
                    <a:pt x="3326988" y="1750736"/>
                    <a:pt x="3328243" y="1755128"/>
                  </a:cubicBezTo>
                  <a:cubicBezTo>
                    <a:pt x="3338638" y="1791512"/>
                    <a:pt x="3332999" y="1787050"/>
                    <a:pt x="3323909" y="1846134"/>
                  </a:cubicBezTo>
                  <a:cubicBezTo>
                    <a:pt x="3321884" y="1859297"/>
                    <a:pt x="3318237" y="1872160"/>
                    <a:pt x="3315242" y="1885137"/>
                  </a:cubicBezTo>
                  <a:cubicBezTo>
                    <a:pt x="3313903" y="1890941"/>
                    <a:pt x="3313254" y="1896997"/>
                    <a:pt x="3310908" y="1902472"/>
                  </a:cubicBezTo>
                  <a:cubicBezTo>
                    <a:pt x="3306807" y="1912041"/>
                    <a:pt x="3300564" y="1917150"/>
                    <a:pt x="3293573" y="1924140"/>
                  </a:cubicBezTo>
                  <a:cubicBezTo>
                    <a:pt x="3285946" y="1947024"/>
                    <a:pt x="3291774" y="1933339"/>
                    <a:pt x="3271905" y="1963143"/>
                  </a:cubicBezTo>
                  <a:cubicBezTo>
                    <a:pt x="3269016" y="1967477"/>
                    <a:pt x="3264885" y="1971203"/>
                    <a:pt x="3263238" y="1976144"/>
                  </a:cubicBezTo>
                  <a:lnTo>
                    <a:pt x="3250237" y="2015147"/>
                  </a:lnTo>
                  <a:cubicBezTo>
                    <a:pt x="3248792" y="2019481"/>
                    <a:pt x="3249133" y="2024918"/>
                    <a:pt x="3245903" y="2028148"/>
                  </a:cubicBezTo>
                  <a:lnTo>
                    <a:pt x="3232902" y="2041148"/>
                  </a:lnTo>
                  <a:cubicBezTo>
                    <a:pt x="3230013" y="2048371"/>
                    <a:pt x="3227714" y="2055859"/>
                    <a:pt x="3224235" y="2062817"/>
                  </a:cubicBezTo>
                  <a:cubicBezTo>
                    <a:pt x="3221906" y="2067476"/>
                    <a:pt x="3217897" y="2071160"/>
                    <a:pt x="3215568" y="2075818"/>
                  </a:cubicBezTo>
                  <a:cubicBezTo>
                    <a:pt x="3213525" y="2079904"/>
                    <a:pt x="3213277" y="2084733"/>
                    <a:pt x="3211234" y="2088819"/>
                  </a:cubicBezTo>
                  <a:cubicBezTo>
                    <a:pt x="3205200" y="2100888"/>
                    <a:pt x="3199152" y="2105234"/>
                    <a:pt x="3189566" y="2114820"/>
                  </a:cubicBezTo>
                  <a:cubicBezTo>
                    <a:pt x="3179134" y="2146114"/>
                    <a:pt x="3189566" y="2108911"/>
                    <a:pt x="3189566" y="2171158"/>
                  </a:cubicBezTo>
                  <a:cubicBezTo>
                    <a:pt x="3189566" y="2185675"/>
                    <a:pt x="3189562" y="2200637"/>
                    <a:pt x="3185232" y="2214494"/>
                  </a:cubicBezTo>
                  <a:cubicBezTo>
                    <a:pt x="3182125" y="2224437"/>
                    <a:pt x="3171767" y="2230824"/>
                    <a:pt x="3167898" y="2240496"/>
                  </a:cubicBezTo>
                  <a:cubicBezTo>
                    <a:pt x="3157296" y="2267001"/>
                    <a:pt x="3163545" y="2255692"/>
                    <a:pt x="3150563" y="2275166"/>
                  </a:cubicBezTo>
                  <a:cubicBezTo>
                    <a:pt x="3149118" y="2282389"/>
                    <a:pt x="3149523" y="2290246"/>
                    <a:pt x="3146229" y="2296834"/>
                  </a:cubicBezTo>
                  <a:cubicBezTo>
                    <a:pt x="3143488" y="2302316"/>
                    <a:pt x="3136628" y="2304736"/>
                    <a:pt x="3133228" y="2309835"/>
                  </a:cubicBezTo>
                  <a:cubicBezTo>
                    <a:pt x="3130694" y="2313636"/>
                    <a:pt x="3131245" y="2318919"/>
                    <a:pt x="3128895" y="2322836"/>
                  </a:cubicBezTo>
                  <a:cubicBezTo>
                    <a:pt x="3126793" y="2326340"/>
                    <a:pt x="3122843" y="2328364"/>
                    <a:pt x="3120227" y="2331503"/>
                  </a:cubicBezTo>
                  <a:cubicBezTo>
                    <a:pt x="3115603" y="2337052"/>
                    <a:pt x="3111560" y="2343060"/>
                    <a:pt x="3107227" y="2348838"/>
                  </a:cubicBezTo>
                  <a:cubicBezTo>
                    <a:pt x="3105782" y="2354616"/>
                    <a:pt x="3105848" y="2361001"/>
                    <a:pt x="3102893" y="2366172"/>
                  </a:cubicBezTo>
                  <a:cubicBezTo>
                    <a:pt x="3099852" y="2371493"/>
                    <a:pt x="3094730" y="2375410"/>
                    <a:pt x="3089892" y="2379173"/>
                  </a:cubicBezTo>
                  <a:cubicBezTo>
                    <a:pt x="3065451" y="2398183"/>
                    <a:pt x="3070270" y="2394913"/>
                    <a:pt x="3046555" y="2400841"/>
                  </a:cubicBezTo>
                  <a:cubicBezTo>
                    <a:pt x="3040777" y="2403730"/>
                    <a:pt x="3035124" y="2406885"/>
                    <a:pt x="3029221" y="2409509"/>
                  </a:cubicBezTo>
                  <a:cubicBezTo>
                    <a:pt x="3022112" y="2412668"/>
                    <a:pt x="3014511" y="2414697"/>
                    <a:pt x="3007553" y="2418176"/>
                  </a:cubicBezTo>
                  <a:cubicBezTo>
                    <a:pt x="3002894" y="2420505"/>
                    <a:pt x="2999429" y="2425014"/>
                    <a:pt x="2994552" y="2426843"/>
                  </a:cubicBezTo>
                  <a:cubicBezTo>
                    <a:pt x="2987655" y="2429429"/>
                    <a:pt x="2980106" y="2429732"/>
                    <a:pt x="2972883" y="2431177"/>
                  </a:cubicBezTo>
                  <a:cubicBezTo>
                    <a:pt x="2968549" y="2434066"/>
                    <a:pt x="2964404" y="2437260"/>
                    <a:pt x="2959882" y="2439844"/>
                  </a:cubicBezTo>
                  <a:cubicBezTo>
                    <a:pt x="2954273" y="2443049"/>
                    <a:pt x="2947716" y="2444635"/>
                    <a:pt x="2942548" y="2448511"/>
                  </a:cubicBezTo>
                  <a:cubicBezTo>
                    <a:pt x="2909644" y="2473190"/>
                    <a:pt x="2939863" y="2460962"/>
                    <a:pt x="2912212" y="2470180"/>
                  </a:cubicBezTo>
                  <a:cubicBezTo>
                    <a:pt x="2904402" y="2477990"/>
                    <a:pt x="2896770" y="2487322"/>
                    <a:pt x="2886210" y="2491848"/>
                  </a:cubicBezTo>
                  <a:cubicBezTo>
                    <a:pt x="2880736" y="2494194"/>
                    <a:pt x="2874603" y="2494546"/>
                    <a:pt x="2868876" y="2496182"/>
                  </a:cubicBezTo>
                  <a:cubicBezTo>
                    <a:pt x="2864484" y="2497437"/>
                    <a:pt x="2860209" y="2499071"/>
                    <a:pt x="2855875" y="2500515"/>
                  </a:cubicBezTo>
                  <a:cubicBezTo>
                    <a:pt x="2846384" y="2510007"/>
                    <a:pt x="2846964" y="2510561"/>
                    <a:pt x="2834207" y="2517850"/>
                  </a:cubicBezTo>
                  <a:cubicBezTo>
                    <a:pt x="2822683" y="2524435"/>
                    <a:pt x="2813807" y="2526490"/>
                    <a:pt x="2803871" y="2535184"/>
                  </a:cubicBezTo>
                  <a:cubicBezTo>
                    <a:pt x="2796184" y="2541910"/>
                    <a:pt x="2791339" y="2552285"/>
                    <a:pt x="2782203" y="2556853"/>
                  </a:cubicBezTo>
                  <a:cubicBezTo>
                    <a:pt x="2762037" y="2566935"/>
                    <a:pt x="2759785" y="2567165"/>
                    <a:pt x="2738866" y="2582855"/>
                  </a:cubicBezTo>
                  <a:cubicBezTo>
                    <a:pt x="2717878" y="2598597"/>
                    <a:pt x="2728384" y="2593572"/>
                    <a:pt x="2708531" y="2600189"/>
                  </a:cubicBezTo>
                  <a:cubicBezTo>
                    <a:pt x="2687613" y="2621109"/>
                    <a:pt x="2714186" y="2595667"/>
                    <a:pt x="2686863" y="2617524"/>
                  </a:cubicBezTo>
                  <a:cubicBezTo>
                    <a:pt x="2683672" y="2620076"/>
                    <a:pt x="2681334" y="2623575"/>
                    <a:pt x="2678195" y="2626191"/>
                  </a:cubicBezTo>
                  <a:cubicBezTo>
                    <a:pt x="2672646" y="2630815"/>
                    <a:pt x="2666410" y="2634568"/>
                    <a:pt x="2660861" y="2639192"/>
                  </a:cubicBezTo>
                  <a:cubicBezTo>
                    <a:pt x="2635126" y="2660637"/>
                    <a:pt x="2671520" y="2632865"/>
                    <a:pt x="2643526" y="2660860"/>
                  </a:cubicBezTo>
                  <a:cubicBezTo>
                    <a:pt x="2639843" y="2664543"/>
                    <a:pt x="2634859" y="2666639"/>
                    <a:pt x="2630525" y="2669528"/>
                  </a:cubicBezTo>
                  <a:cubicBezTo>
                    <a:pt x="2624747" y="2678195"/>
                    <a:pt x="2615717" y="2685424"/>
                    <a:pt x="2613191" y="2695529"/>
                  </a:cubicBezTo>
                  <a:cubicBezTo>
                    <a:pt x="2609775" y="2709193"/>
                    <a:pt x="2609187" y="2713428"/>
                    <a:pt x="2604523" y="2725865"/>
                  </a:cubicBezTo>
                  <a:cubicBezTo>
                    <a:pt x="2601792" y="2733149"/>
                    <a:pt x="2598316" y="2740153"/>
                    <a:pt x="2595856" y="2747533"/>
                  </a:cubicBezTo>
                  <a:cubicBezTo>
                    <a:pt x="2593082" y="2755854"/>
                    <a:pt x="2591359" y="2769529"/>
                    <a:pt x="2587189" y="2777869"/>
                  </a:cubicBezTo>
                  <a:cubicBezTo>
                    <a:pt x="2584860" y="2782528"/>
                    <a:pt x="2581410" y="2786536"/>
                    <a:pt x="2578521" y="2790870"/>
                  </a:cubicBezTo>
                  <a:cubicBezTo>
                    <a:pt x="2575632" y="2799537"/>
                    <a:pt x="2574922" y="2809270"/>
                    <a:pt x="2569854" y="2816872"/>
                  </a:cubicBezTo>
                  <a:lnTo>
                    <a:pt x="2552519" y="2842874"/>
                  </a:lnTo>
                  <a:cubicBezTo>
                    <a:pt x="2549539" y="2857776"/>
                    <a:pt x="2547934" y="2867589"/>
                    <a:pt x="2543852" y="2881876"/>
                  </a:cubicBezTo>
                  <a:cubicBezTo>
                    <a:pt x="2542597" y="2886268"/>
                    <a:pt x="2540773" y="2890485"/>
                    <a:pt x="2539518" y="2894877"/>
                  </a:cubicBezTo>
                  <a:cubicBezTo>
                    <a:pt x="2538794" y="2897410"/>
                    <a:pt x="2533451" y="2921314"/>
                    <a:pt x="2530851" y="2925213"/>
                  </a:cubicBezTo>
                  <a:cubicBezTo>
                    <a:pt x="2527451" y="2930312"/>
                    <a:pt x="2521527" y="2933311"/>
                    <a:pt x="2517850" y="2938214"/>
                  </a:cubicBezTo>
                  <a:cubicBezTo>
                    <a:pt x="2506645" y="2953153"/>
                    <a:pt x="2507204" y="2962646"/>
                    <a:pt x="2491848" y="2972883"/>
                  </a:cubicBezTo>
                  <a:cubicBezTo>
                    <a:pt x="2488047" y="2975417"/>
                    <a:pt x="2483181" y="2975772"/>
                    <a:pt x="2478847" y="2977217"/>
                  </a:cubicBezTo>
                  <a:cubicBezTo>
                    <a:pt x="2474513" y="2981551"/>
                    <a:pt x="2469769" y="2985510"/>
                    <a:pt x="2465846" y="2990218"/>
                  </a:cubicBezTo>
                  <a:cubicBezTo>
                    <a:pt x="2462512" y="2994219"/>
                    <a:pt x="2461701" y="3000635"/>
                    <a:pt x="2457179" y="3003219"/>
                  </a:cubicBezTo>
                  <a:cubicBezTo>
                    <a:pt x="2450784" y="3006873"/>
                    <a:pt x="2442734" y="3006108"/>
                    <a:pt x="2435511" y="3007552"/>
                  </a:cubicBezTo>
                  <a:cubicBezTo>
                    <a:pt x="2428674" y="3014390"/>
                    <a:pt x="2423217" y="3020981"/>
                    <a:pt x="2413843" y="3024887"/>
                  </a:cubicBezTo>
                  <a:cubicBezTo>
                    <a:pt x="2391510" y="3034192"/>
                    <a:pt x="2378435" y="3036990"/>
                    <a:pt x="2357505" y="3042221"/>
                  </a:cubicBezTo>
                  <a:cubicBezTo>
                    <a:pt x="2312874" y="3075696"/>
                    <a:pt x="2369575" y="3035515"/>
                    <a:pt x="2318502" y="3063890"/>
                  </a:cubicBezTo>
                  <a:cubicBezTo>
                    <a:pt x="2313499" y="3066669"/>
                    <a:pt x="2295281" y="3082509"/>
                    <a:pt x="2288167" y="3085558"/>
                  </a:cubicBezTo>
                  <a:cubicBezTo>
                    <a:pt x="2272704" y="3092185"/>
                    <a:pt x="2230283" y="3093578"/>
                    <a:pt x="2223162" y="3094225"/>
                  </a:cubicBezTo>
                  <a:cubicBezTo>
                    <a:pt x="2215939" y="3095670"/>
                    <a:pt x="2208640" y="3096772"/>
                    <a:pt x="2201494" y="3098559"/>
                  </a:cubicBezTo>
                  <a:cubicBezTo>
                    <a:pt x="2197062" y="3099667"/>
                    <a:pt x="2192925" y="3101785"/>
                    <a:pt x="2188493" y="3102893"/>
                  </a:cubicBezTo>
                  <a:cubicBezTo>
                    <a:pt x="2181347" y="3104679"/>
                    <a:pt x="2174002" y="3105570"/>
                    <a:pt x="2166825" y="3107226"/>
                  </a:cubicBezTo>
                  <a:cubicBezTo>
                    <a:pt x="2155218" y="3109904"/>
                    <a:pt x="2132155" y="3115893"/>
                    <a:pt x="2132155" y="3115893"/>
                  </a:cubicBezTo>
                  <a:cubicBezTo>
                    <a:pt x="2131641" y="3116304"/>
                    <a:pt x="2103981" y="3139459"/>
                    <a:pt x="2097486" y="3141895"/>
                  </a:cubicBezTo>
                  <a:cubicBezTo>
                    <a:pt x="2090589" y="3144481"/>
                    <a:pt x="2083008" y="3144631"/>
                    <a:pt x="2075818" y="3146229"/>
                  </a:cubicBezTo>
                  <a:cubicBezTo>
                    <a:pt x="2045348" y="3153001"/>
                    <a:pt x="2070808" y="3147660"/>
                    <a:pt x="2045482" y="3154896"/>
                  </a:cubicBezTo>
                  <a:cubicBezTo>
                    <a:pt x="2039755" y="3156532"/>
                    <a:pt x="2033926" y="3157785"/>
                    <a:pt x="2028148" y="3159230"/>
                  </a:cubicBezTo>
                  <a:cubicBezTo>
                    <a:pt x="2007792" y="3156686"/>
                    <a:pt x="1963849" y="3152907"/>
                    <a:pt x="1937141" y="3146229"/>
                  </a:cubicBezTo>
                  <a:cubicBezTo>
                    <a:pt x="1932709" y="3145121"/>
                    <a:pt x="1928532" y="3143150"/>
                    <a:pt x="1924140" y="3141895"/>
                  </a:cubicBezTo>
                  <a:cubicBezTo>
                    <a:pt x="1918413" y="3140259"/>
                    <a:pt x="1912533" y="3139198"/>
                    <a:pt x="1906806" y="3137562"/>
                  </a:cubicBezTo>
                  <a:cubicBezTo>
                    <a:pt x="1902414" y="3136307"/>
                    <a:pt x="1898299" y="3134045"/>
                    <a:pt x="1893805" y="3133228"/>
                  </a:cubicBezTo>
                  <a:cubicBezTo>
                    <a:pt x="1882347" y="3131144"/>
                    <a:pt x="1870692" y="3130339"/>
                    <a:pt x="1859136" y="3128894"/>
                  </a:cubicBezTo>
                  <a:cubicBezTo>
                    <a:pt x="1853358" y="3126005"/>
                    <a:pt x="1847739" y="3122772"/>
                    <a:pt x="1841801" y="3120227"/>
                  </a:cubicBezTo>
                  <a:cubicBezTo>
                    <a:pt x="1828674" y="3114601"/>
                    <a:pt x="1804092" y="3110546"/>
                    <a:pt x="1794131" y="3107226"/>
                  </a:cubicBezTo>
                  <a:lnTo>
                    <a:pt x="1781130" y="3102893"/>
                  </a:lnTo>
                  <a:cubicBezTo>
                    <a:pt x="1742807" y="3074150"/>
                    <a:pt x="1760165" y="3081459"/>
                    <a:pt x="1733460" y="3072557"/>
                  </a:cubicBezTo>
                  <a:cubicBezTo>
                    <a:pt x="1729126" y="3068223"/>
                    <a:pt x="1724383" y="3064264"/>
                    <a:pt x="1720459" y="3059556"/>
                  </a:cubicBezTo>
                  <a:cubicBezTo>
                    <a:pt x="1717125" y="3055555"/>
                    <a:pt x="1715711" y="3049985"/>
                    <a:pt x="1711791" y="3046555"/>
                  </a:cubicBezTo>
                  <a:cubicBezTo>
                    <a:pt x="1703952" y="3039696"/>
                    <a:pt x="1693156" y="3036585"/>
                    <a:pt x="1685790" y="3029220"/>
                  </a:cubicBezTo>
                  <a:cubicBezTo>
                    <a:pt x="1666769" y="3010201"/>
                    <a:pt x="1667803" y="3010009"/>
                    <a:pt x="1638119" y="2990218"/>
                  </a:cubicBezTo>
                  <a:cubicBezTo>
                    <a:pt x="1633785" y="2987329"/>
                    <a:pt x="1629777" y="2983879"/>
                    <a:pt x="1625118" y="2981550"/>
                  </a:cubicBezTo>
                  <a:cubicBezTo>
                    <a:pt x="1576476" y="2957228"/>
                    <a:pt x="1657945" y="3004642"/>
                    <a:pt x="1594783" y="2968549"/>
                  </a:cubicBezTo>
                  <a:cubicBezTo>
                    <a:pt x="1590261" y="2965965"/>
                    <a:pt x="1586569" y="2961934"/>
                    <a:pt x="1581782" y="2959882"/>
                  </a:cubicBezTo>
                  <a:cubicBezTo>
                    <a:pt x="1570537" y="2955063"/>
                    <a:pt x="1542906" y="2952974"/>
                    <a:pt x="1534112" y="2951215"/>
                  </a:cubicBezTo>
                  <a:cubicBezTo>
                    <a:pt x="1522431" y="2948879"/>
                    <a:pt x="1511124" y="2944884"/>
                    <a:pt x="1499443" y="2942548"/>
                  </a:cubicBezTo>
                  <a:cubicBezTo>
                    <a:pt x="1483982" y="2939456"/>
                    <a:pt x="1443627" y="2935383"/>
                    <a:pt x="1430104" y="2933880"/>
                  </a:cubicBezTo>
                  <a:cubicBezTo>
                    <a:pt x="1393631" y="2915643"/>
                    <a:pt x="1425896" y="2929051"/>
                    <a:pt x="1356432" y="2920879"/>
                  </a:cubicBezTo>
                  <a:cubicBezTo>
                    <a:pt x="1350517" y="2920183"/>
                    <a:pt x="1345002" y="2917333"/>
                    <a:pt x="1339098" y="2916546"/>
                  </a:cubicBezTo>
                  <a:cubicBezTo>
                    <a:pt x="1308015" y="2912402"/>
                    <a:pt x="1244010" y="2909423"/>
                    <a:pt x="1217755" y="2907878"/>
                  </a:cubicBezTo>
                  <a:cubicBezTo>
                    <a:pt x="1190309" y="2909323"/>
                    <a:pt x="1162805" y="2909929"/>
                    <a:pt x="1135416" y="2912212"/>
                  </a:cubicBezTo>
                  <a:cubicBezTo>
                    <a:pt x="1128076" y="2912824"/>
                    <a:pt x="1121040" y="2915504"/>
                    <a:pt x="1113748" y="2916546"/>
                  </a:cubicBezTo>
                  <a:cubicBezTo>
                    <a:pt x="1100798" y="2918396"/>
                    <a:pt x="1087746" y="2919435"/>
                    <a:pt x="1074745" y="2920879"/>
                  </a:cubicBezTo>
                  <a:cubicBezTo>
                    <a:pt x="1070411" y="2922324"/>
                    <a:pt x="1066203" y="2924222"/>
                    <a:pt x="1061744" y="2925213"/>
                  </a:cubicBezTo>
                  <a:cubicBezTo>
                    <a:pt x="1014195" y="2935780"/>
                    <a:pt x="994450" y="2927826"/>
                    <a:pt x="931735" y="2925213"/>
                  </a:cubicBezTo>
                  <a:cubicBezTo>
                    <a:pt x="866542" y="2915900"/>
                    <a:pt x="890444" y="2923007"/>
                    <a:pt x="858063" y="2912212"/>
                  </a:cubicBezTo>
                  <a:cubicBezTo>
                    <a:pt x="852683" y="2906832"/>
                    <a:pt x="843908" y="2896926"/>
                    <a:pt x="836394" y="2894877"/>
                  </a:cubicBezTo>
                  <a:cubicBezTo>
                    <a:pt x="825158" y="2891813"/>
                    <a:pt x="813254" y="2892191"/>
                    <a:pt x="801725" y="2890544"/>
                  </a:cubicBezTo>
                  <a:cubicBezTo>
                    <a:pt x="793026" y="2889301"/>
                    <a:pt x="784390" y="2887655"/>
                    <a:pt x="775723" y="2886210"/>
                  </a:cubicBezTo>
                  <a:cubicBezTo>
                    <a:pt x="767056" y="2880432"/>
                    <a:pt x="759996" y="2870587"/>
                    <a:pt x="749721" y="2868875"/>
                  </a:cubicBezTo>
                  <a:cubicBezTo>
                    <a:pt x="713644" y="2862863"/>
                    <a:pt x="732418" y="2865785"/>
                    <a:pt x="693384" y="2860208"/>
                  </a:cubicBezTo>
                  <a:cubicBezTo>
                    <a:pt x="670692" y="2852645"/>
                    <a:pt x="683614" y="2859105"/>
                    <a:pt x="658715" y="2834206"/>
                  </a:cubicBezTo>
                  <a:lnTo>
                    <a:pt x="645714" y="2821205"/>
                  </a:lnTo>
                  <a:cubicBezTo>
                    <a:pt x="642825" y="2818316"/>
                    <a:pt x="640922" y="2813830"/>
                    <a:pt x="637046" y="2812538"/>
                  </a:cubicBezTo>
                  <a:lnTo>
                    <a:pt x="611045" y="2803871"/>
                  </a:lnTo>
                  <a:lnTo>
                    <a:pt x="598044" y="2799537"/>
                  </a:lnTo>
                  <a:cubicBezTo>
                    <a:pt x="588107" y="2769728"/>
                    <a:pt x="601699" y="2805932"/>
                    <a:pt x="580709" y="2769202"/>
                  </a:cubicBezTo>
                  <a:cubicBezTo>
                    <a:pt x="555781" y="2725579"/>
                    <a:pt x="604635" y="2792713"/>
                    <a:pt x="563374" y="2743200"/>
                  </a:cubicBezTo>
                  <a:cubicBezTo>
                    <a:pt x="560040" y="2739199"/>
                    <a:pt x="559041" y="2733088"/>
                    <a:pt x="554707" y="2730199"/>
                  </a:cubicBezTo>
                  <a:cubicBezTo>
                    <a:pt x="549752" y="2726895"/>
                    <a:pt x="543151" y="2727310"/>
                    <a:pt x="537373" y="2725865"/>
                  </a:cubicBezTo>
                  <a:cubicBezTo>
                    <a:pt x="527695" y="2711348"/>
                    <a:pt x="512408" y="2687900"/>
                    <a:pt x="502703" y="2678195"/>
                  </a:cubicBezTo>
                  <a:lnTo>
                    <a:pt x="489702" y="2665194"/>
                  </a:lnTo>
                  <a:cubicBezTo>
                    <a:pt x="488258" y="2657971"/>
                    <a:pt x="488270" y="2650296"/>
                    <a:pt x="485369" y="2643526"/>
                  </a:cubicBezTo>
                  <a:cubicBezTo>
                    <a:pt x="483759" y="2639770"/>
                    <a:pt x="477071" y="2638927"/>
                    <a:pt x="476701" y="2634858"/>
                  </a:cubicBezTo>
                  <a:cubicBezTo>
                    <a:pt x="475517" y="2621831"/>
                    <a:pt x="479590" y="2608857"/>
                    <a:pt x="481035" y="2595856"/>
                  </a:cubicBezTo>
                  <a:cubicBezTo>
                    <a:pt x="479590" y="2584299"/>
                    <a:pt x="478784" y="2572645"/>
                    <a:pt x="476701" y="2561186"/>
                  </a:cubicBezTo>
                  <a:cubicBezTo>
                    <a:pt x="475884" y="2556692"/>
                    <a:pt x="473476" y="2552617"/>
                    <a:pt x="472368" y="2548185"/>
                  </a:cubicBezTo>
                  <a:cubicBezTo>
                    <a:pt x="470582" y="2541039"/>
                    <a:pt x="469245" y="2533782"/>
                    <a:pt x="468034" y="2526517"/>
                  </a:cubicBezTo>
                  <a:cubicBezTo>
                    <a:pt x="461837" y="2489336"/>
                    <a:pt x="469940" y="2505543"/>
                    <a:pt x="455033" y="2483181"/>
                  </a:cubicBezTo>
                  <a:cubicBezTo>
                    <a:pt x="447152" y="2459534"/>
                    <a:pt x="452058" y="2476837"/>
                    <a:pt x="446366" y="2439844"/>
                  </a:cubicBezTo>
                  <a:cubicBezTo>
                    <a:pt x="445030" y="2431159"/>
                    <a:pt x="444811" y="2422178"/>
                    <a:pt x="442032" y="2413842"/>
                  </a:cubicBezTo>
                  <a:cubicBezTo>
                    <a:pt x="438968" y="2404649"/>
                    <a:pt x="433365" y="2396507"/>
                    <a:pt x="429031" y="2387840"/>
                  </a:cubicBezTo>
                  <a:cubicBezTo>
                    <a:pt x="426142" y="2371950"/>
                    <a:pt x="423531" y="2356007"/>
                    <a:pt x="420364" y="2340170"/>
                  </a:cubicBezTo>
                  <a:cubicBezTo>
                    <a:pt x="419196" y="2334330"/>
                    <a:pt x="416653" y="2328759"/>
                    <a:pt x="416030" y="2322836"/>
                  </a:cubicBezTo>
                  <a:cubicBezTo>
                    <a:pt x="408132" y="2247807"/>
                    <a:pt x="424516" y="2277057"/>
                    <a:pt x="403029" y="2244830"/>
                  </a:cubicBezTo>
                  <a:cubicBezTo>
                    <a:pt x="401585" y="2239052"/>
                    <a:pt x="398696" y="2233451"/>
                    <a:pt x="398696" y="2227495"/>
                  </a:cubicBezTo>
                  <a:cubicBezTo>
                    <a:pt x="398696" y="2195434"/>
                    <a:pt x="402623" y="2189712"/>
                    <a:pt x="411697" y="2162491"/>
                  </a:cubicBezTo>
                  <a:cubicBezTo>
                    <a:pt x="411701" y="2162478"/>
                    <a:pt x="420359" y="2136501"/>
                    <a:pt x="420364" y="2136489"/>
                  </a:cubicBezTo>
                  <a:lnTo>
                    <a:pt x="437699" y="2097486"/>
                  </a:lnTo>
                  <a:cubicBezTo>
                    <a:pt x="436254" y="2085930"/>
                    <a:pt x="437690" y="2073630"/>
                    <a:pt x="433365" y="2062817"/>
                  </a:cubicBezTo>
                  <a:cubicBezTo>
                    <a:pt x="431431" y="2057981"/>
                    <a:pt x="423794" y="2058069"/>
                    <a:pt x="420364" y="2054149"/>
                  </a:cubicBezTo>
                  <a:cubicBezTo>
                    <a:pt x="411688" y="2044234"/>
                    <a:pt x="406109" y="2027871"/>
                    <a:pt x="394362" y="2019480"/>
                  </a:cubicBezTo>
                  <a:cubicBezTo>
                    <a:pt x="356665" y="1992552"/>
                    <a:pt x="386489" y="2020274"/>
                    <a:pt x="359693" y="1993478"/>
                  </a:cubicBezTo>
                  <a:cubicBezTo>
                    <a:pt x="356577" y="1981017"/>
                    <a:pt x="358054" y="1974294"/>
                    <a:pt x="346692" y="1967476"/>
                  </a:cubicBezTo>
                  <a:cubicBezTo>
                    <a:pt x="342775" y="1965126"/>
                    <a:pt x="338025" y="1964587"/>
                    <a:pt x="333691" y="1963143"/>
                  </a:cubicBezTo>
                  <a:cubicBezTo>
                    <a:pt x="327913" y="1957365"/>
                    <a:pt x="322737" y="1950913"/>
                    <a:pt x="316356" y="1945808"/>
                  </a:cubicBezTo>
                  <a:cubicBezTo>
                    <a:pt x="308222" y="1939301"/>
                    <a:pt x="297721" y="1935840"/>
                    <a:pt x="290355" y="1928474"/>
                  </a:cubicBezTo>
                  <a:cubicBezTo>
                    <a:pt x="287466" y="1925585"/>
                    <a:pt x="284878" y="1922359"/>
                    <a:pt x="281687" y="1919806"/>
                  </a:cubicBezTo>
                  <a:cubicBezTo>
                    <a:pt x="277620" y="1916552"/>
                    <a:pt x="273445" y="1913254"/>
                    <a:pt x="268686" y="1911139"/>
                  </a:cubicBezTo>
                  <a:cubicBezTo>
                    <a:pt x="260337" y="1907429"/>
                    <a:pt x="242684" y="1902472"/>
                    <a:pt x="242684" y="1902472"/>
                  </a:cubicBezTo>
                  <a:cubicBezTo>
                    <a:pt x="241240" y="1896694"/>
                    <a:pt x="242273" y="1889620"/>
                    <a:pt x="238351" y="1885137"/>
                  </a:cubicBezTo>
                  <a:cubicBezTo>
                    <a:pt x="231492" y="1877297"/>
                    <a:pt x="220572" y="1874197"/>
                    <a:pt x="212349" y="1867802"/>
                  </a:cubicBezTo>
                  <a:cubicBezTo>
                    <a:pt x="207511" y="1864040"/>
                    <a:pt x="203336" y="1859455"/>
                    <a:pt x="199348" y="1854802"/>
                  </a:cubicBezTo>
                  <a:cubicBezTo>
                    <a:pt x="194647" y="1849318"/>
                    <a:pt x="191454" y="1842574"/>
                    <a:pt x="186347" y="1837467"/>
                  </a:cubicBezTo>
                  <a:cubicBezTo>
                    <a:pt x="174750" y="1825870"/>
                    <a:pt x="173260" y="1833004"/>
                    <a:pt x="164679" y="1820132"/>
                  </a:cubicBezTo>
                  <a:cubicBezTo>
                    <a:pt x="161096" y="1814757"/>
                    <a:pt x="159977" y="1807897"/>
                    <a:pt x="156011" y="1802798"/>
                  </a:cubicBezTo>
                  <a:cubicBezTo>
                    <a:pt x="149740" y="1794735"/>
                    <a:pt x="140009" y="1789628"/>
                    <a:pt x="134343" y="1781129"/>
                  </a:cubicBezTo>
                  <a:cubicBezTo>
                    <a:pt x="131454" y="1776796"/>
                    <a:pt x="129914" y="1771156"/>
                    <a:pt x="125676" y="1768129"/>
                  </a:cubicBezTo>
                  <a:cubicBezTo>
                    <a:pt x="119346" y="1763607"/>
                    <a:pt x="111231" y="1762350"/>
                    <a:pt x="104008" y="1759461"/>
                  </a:cubicBezTo>
                  <a:cubicBezTo>
                    <a:pt x="78656" y="1734110"/>
                    <a:pt x="88005" y="1746292"/>
                    <a:pt x="73672" y="1724792"/>
                  </a:cubicBezTo>
                  <a:cubicBezTo>
                    <a:pt x="72227" y="1719014"/>
                    <a:pt x="72754" y="1712336"/>
                    <a:pt x="69338" y="1707457"/>
                  </a:cubicBezTo>
                  <a:cubicBezTo>
                    <a:pt x="62309" y="1697416"/>
                    <a:pt x="52003" y="1690123"/>
                    <a:pt x="43336" y="1681456"/>
                  </a:cubicBezTo>
                  <a:cubicBezTo>
                    <a:pt x="40447" y="1678567"/>
                    <a:pt x="36935" y="1676188"/>
                    <a:pt x="34669" y="1672788"/>
                  </a:cubicBezTo>
                  <a:lnTo>
                    <a:pt x="26002" y="1659787"/>
                  </a:lnTo>
                  <a:cubicBezTo>
                    <a:pt x="25194" y="1656554"/>
                    <a:pt x="19997" y="1633889"/>
                    <a:pt x="17335" y="1629452"/>
                  </a:cubicBezTo>
                  <a:cubicBezTo>
                    <a:pt x="15233" y="1625948"/>
                    <a:pt x="11220" y="1623975"/>
                    <a:pt x="8667" y="1620784"/>
                  </a:cubicBezTo>
                  <a:cubicBezTo>
                    <a:pt x="5413" y="1616717"/>
                    <a:pt x="2889" y="1612117"/>
                    <a:pt x="0" y="1607784"/>
                  </a:cubicBezTo>
                  <a:cubicBezTo>
                    <a:pt x="880" y="1597228"/>
                    <a:pt x="2645" y="1552177"/>
                    <a:pt x="8667" y="1534111"/>
                  </a:cubicBezTo>
                  <a:cubicBezTo>
                    <a:pt x="10710" y="1527982"/>
                    <a:pt x="14936" y="1522775"/>
                    <a:pt x="17335" y="1516777"/>
                  </a:cubicBezTo>
                  <a:cubicBezTo>
                    <a:pt x="20728" y="1508294"/>
                    <a:pt x="21916" y="1498947"/>
                    <a:pt x="26002" y="1490775"/>
                  </a:cubicBezTo>
                  <a:cubicBezTo>
                    <a:pt x="28891" y="1484997"/>
                    <a:pt x="32461" y="1479511"/>
                    <a:pt x="34669" y="1473440"/>
                  </a:cubicBezTo>
                  <a:cubicBezTo>
                    <a:pt x="38263" y="1463557"/>
                    <a:pt x="40010" y="1453082"/>
                    <a:pt x="43336" y="1443105"/>
                  </a:cubicBezTo>
                  <a:cubicBezTo>
                    <a:pt x="45796" y="1435725"/>
                    <a:pt x="49273" y="1428721"/>
                    <a:pt x="52004" y="1421437"/>
                  </a:cubicBezTo>
                  <a:cubicBezTo>
                    <a:pt x="53608" y="1417160"/>
                    <a:pt x="54538" y="1412635"/>
                    <a:pt x="56337" y="1408436"/>
                  </a:cubicBezTo>
                  <a:cubicBezTo>
                    <a:pt x="62933" y="1393044"/>
                    <a:pt x="64970" y="1391154"/>
                    <a:pt x="73672" y="1378100"/>
                  </a:cubicBezTo>
                  <a:cubicBezTo>
                    <a:pt x="75117" y="1362210"/>
                    <a:pt x="73623" y="1345772"/>
                    <a:pt x="78006" y="1330430"/>
                  </a:cubicBezTo>
                  <a:cubicBezTo>
                    <a:pt x="79690" y="1324537"/>
                    <a:pt x="88913" y="1323189"/>
                    <a:pt x="91007" y="1317429"/>
                  </a:cubicBezTo>
                  <a:cubicBezTo>
                    <a:pt x="91136" y="1317075"/>
                    <a:pt x="96293" y="1267855"/>
                    <a:pt x="99674" y="1261092"/>
                  </a:cubicBezTo>
                  <a:cubicBezTo>
                    <a:pt x="102415" y="1255610"/>
                    <a:pt x="108341" y="1252425"/>
                    <a:pt x="112675" y="1248091"/>
                  </a:cubicBezTo>
                  <a:cubicBezTo>
                    <a:pt x="115097" y="1238402"/>
                    <a:pt x="121457" y="1211083"/>
                    <a:pt x="125676" y="1204754"/>
                  </a:cubicBezTo>
                  <a:cubicBezTo>
                    <a:pt x="128565" y="1200420"/>
                    <a:pt x="132340" y="1196561"/>
                    <a:pt x="134343" y="1191753"/>
                  </a:cubicBezTo>
                  <a:cubicBezTo>
                    <a:pt x="139614" y="1179103"/>
                    <a:pt x="143010" y="1165751"/>
                    <a:pt x="147344" y="1152750"/>
                  </a:cubicBezTo>
                  <a:cubicBezTo>
                    <a:pt x="151687" y="1139722"/>
                    <a:pt x="151012" y="1137947"/>
                    <a:pt x="160345" y="1126748"/>
                  </a:cubicBezTo>
                  <a:cubicBezTo>
                    <a:pt x="164268" y="1122040"/>
                    <a:pt x="169012" y="1118081"/>
                    <a:pt x="173346" y="1113748"/>
                  </a:cubicBezTo>
                  <a:cubicBezTo>
                    <a:pt x="183737" y="1082576"/>
                    <a:pt x="171130" y="1121504"/>
                    <a:pt x="182013" y="1083412"/>
                  </a:cubicBezTo>
                  <a:cubicBezTo>
                    <a:pt x="183268" y="1079020"/>
                    <a:pt x="185092" y="1074803"/>
                    <a:pt x="186347" y="1070411"/>
                  </a:cubicBezTo>
                  <a:cubicBezTo>
                    <a:pt x="187068" y="1067887"/>
                    <a:pt x="192418" y="1043968"/>
                    <a:pt x="195014" y="1040075"/>
                  </a:cubicBezTo>
                  <a:cubicBezTo>
                    <a:pt x="198413" y="1034976"/>
                    <a:pt x="204092" y="1031783"/>
                    <a:pt x="208015" y="1027075"/>
                  </a:cubicBezTo>
                  <a:cubicBezTo>
                    <a:pt x="211349" y="1023074"/>
                    <a:pt x="213793" y="1018408"/>
                    <a:pt x="216682" y="1014074"/>
                  </a:cubicBezTo>
                  <a:cubicBezTo>
                    <a:pt x="220493" y="998831"/>
                    <a:pt x="220619" y="992999"/>
                    <a:pt x="229683" y="979404"/>
                  </a:cubicBezTo>
                  <a:cubicBezTo>
                    <a:pt x="235662" y="970436"/>
                    <a:pt x="243074" y="968692"/>
                    <a:pt x="251352" y="962070"/>
                  </a:cubicBezTo>
                  <a:cubicBezTo>
                    <a:pt x="268079" y="948688"/>
                    <a:pt x="251530" y="955158"/>
                    <a:pt x="277354" y="940402"/>
                  </a:cubicBezTo>
                  <a:cubicBezTo>
                    <a:pt x="302787" y="925870"/>
                    <a:pt x="280739" y="954346"/>
                    <a:pt x="316356" y="918733"/>
                  </a:cubicBezTo>
                  <a:cubicBezTo>
                    <a:pt x="319245" y="915844"/>
                    <a:pt x="322472" y="913257"/>
                    <a:pt x="325024" y="910066"/>
                  </a:cubicBezTo>
                  <a:cubicBezTo>
                    <a:pt x="328278" y="905999"/>
                    <a:pt x="330008" y="900748"/>
                    <a:pt x="333691" y="897065"/>
                  </a:cubicBezTo>
                  <a:cubicBezTo>
                    <a:pt x="339815" y="890941"/>
                    <a:pt x="357232" y="883128"/>
                    <a:pt x="364027" y="879730"/>
                  </a:cubicBezTo>
                  <a:cubicBezTo>
                    <a:pt x="366916" y="875396"/>
                    <a:pt x="369011" y="870412"/>
                    <a:pt x="372694" y="866729"/>
                  </a:cubicBezTo>
                  <a:cubicBezTo>
                    <a:pt x="376377" y="863046"/>
                    <a:pt x="382441" y="862129"/>
                    <a:pt x="385695" y="858062"/>
                  </a:cubicBezTo>
                  <a:cubicBezTo>
                    <a:pt x="388549" y="854495"/>
                    <a:pt x="387762" y="849027"/>
                    <a:pt x="390028" y="845061"/>
                  </a:cubicBezTo>
                  <a:cubicBezTo>
                    <a:pt x="397439" y="832091"/>
                    <a:pt x="405785" y="824971"/>
                    <a:pt x="416030" y="814726"/>
                  </a:cubicBezTo>
                  <a:cubicBezTo>
                    <a:pt x="417475" y="810392"/>
                    <a:pt x="419256" y="806157"/>
                    <a:pt x="420364" y="801725"/>
                  </a:cubicBezTo>
                  <a:cubicBezTo>
                    <a:pt x="422835" y="791843"/>
                    <a:pt x="424080" y="776957"/>
                    <a:pt x="429031" y="767056"/>
                  </a:cubicBezTo>
                  <a:cubicBezTo>
                    <a:pt x="431360" y="762397"/>
                    <a:pt x="434810" y="758389"/>
                    <a:pt x="437699" y="754055"/>
                  </a:cubicBezTo>
                  <a:cubicBezTo>
                    <a:pt x="448590" y="721377"/>
                    <a:pt x="433898" y="761656"/>
                    <a:pt x="450700" y="728053"/>
                  </a:cubicBezTo>
                  <a:cubicBezTo>
                    <a:pt x="452743" y="723967"/>
                    <a:pt x="453234" y="719251"/>
                    <a:pt x="455033" y="715052"/>
                  </a:cubicBezTo>
                  <a:cubicBezTo>
                    <a:pt x="457578" y="709114"/>
                    <a:pt x="461155" y="703655"/>
                    <a:pt x="463700" y="697717"/>
                  </a:cubicBezTo>
                  <a:cubicBezTo>
                    <a:pt x="469327" y="684587"/>
                    <a:pt x="473378" y="660016"/>
                    <a:pt x="476701" y="650047"/>
                  </a:cubicBezTo>
                  <a:cubicBezTo>
                    <a:pt x="487595" y="617368"/>
                    <a:pt x="472900" y="657649"/>
                    <a:pt x="489702" y="624045"/>
                  </a:cubicBezTo>
                  <a:cubicBezTo>
                    <a:pt x="491745" y="619959"/>
                    <a:pt x="491993" y="615130"/>
                    <a:pt x="494036" y="611044"/>
                  </a:cubicBezTo>
                  <a:cubicBezTo>
                    <a:pt x="497791" y="603533"/>
                    <a:pt x="504651" y="594752"/>
                    <a:pt x="511371" y="589376"/>
                  </a:cubicBezTo>
                  <a:cubicBezTo>
                    <a:pt x="515438" y="586123"/>
                    <a:pt x="520305" y="583963"/>
                    <a:pt x="524372" y="580709"/>
                  </a:cubicBezTo>
                  <a:cubicBezTo>
                    <a:pt x="527563" y="578157"/>
                    <a:pt x="530423" y="575180"/>
                    <a:pt x="533039" y="572041"/>
                  </a:cubicBezTo>
                  <a:cubicBezTo>
                    <a:pt x="542003" y="561284"/>
                    <a:pt x="547199" y="552969"/>
                    <a:pt x="554707" y="541706"/>
                  </a:cubicBezTo>
                  <a:cubicBezTo>
                    <a:pt x="556152" y="535928"/>
                    <a:pt x="555579" y="529218"/>
                    <a:pt x="559041" y="524371"/>
                  </a:cubicBezTo>
                  <a:cubicBezTo>
                    <a:pt x="563239" y="518494"/>
                    <a:pt x="571268" y="516477"/>
                    <a:pt x="576375" y="511370"/>
                  </a:cubicBezTo>
                  <a:cubicBezTo>
                    <a:pt x="580058" y="507687"/>
                    <a:pt x="582154" y="502703"/>
                    <a:pt x="585043" y="498369"/>
                  </a:cubicBezTo>
                  <a:cubicBezTo>
                    <a:pt x="586487" y="494035"/>
                    <a:pt x="588121" y="489760"/>
                    <a:pt x="589376" y="485368"/>
                  </a:cubicBezTo>
                  <a:cubicBezTo>
                    <a:pt x="591012" y="479641"/>
                    <a:pt x="590553" y="473085"/>
                    <a:pt x="593710" y="468034"/>
                  </a:cubicBezTo>
                  <a:cubicBezTo>
                    <a:pt x="598041" y="461104"/>
                    <a:pt x="611045" y="450699"/>
                    <a:pt x="611045" y="450699"/>
                  </a:cubicBezTo>
                  <a:cubicBezTo>
                    <a:pt x="613934" y="444921"/>
                    <a:pt x="616129" y="438740"/>
                    <a:pt x="619712" y="433365"/>
                  </a:cubicBezTo>
                  <a:cubicBezTo>
                    <a:pt x="621978" y="429965"/>
                    <a:pt x="626552" y="428352"/>
                    <a:pt x="628379" y="424697"/>
                  </a:cubicBezTo>
                  <a:cubicBezTo>
                    <a:pt x="632465" y="416525"/>
                    <a:pt x="635254" y="407654"/>
                    <a:pt x="637046" y="398695"/>
                  </a:cubicBezTo>
                  <a:cubicBezTo>
                    <a:pt x="638491" y="391472"/>
                    <a:pt x="637725" y="383422"/>
                    <a:pt x="641380" y="377027"/>
                  </a:cubicBezTo>
                  <a:cubicBezTo>
                    <a:pt x="643964" y="372505"/>
                    <a:pt x="650214" y="371485"/>
                    <a:pt x="654381" y="368360"/>
                  </a:cubicBezTo>
                  <a:cubicBezTo>
                    <a:pt x="656015" y="367134"/>
                    <a:pt x="660159" y="380638"/>
                    <a:pt x="667382" y="377027"/>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737360" y="6243935"/>
            <a:ext cx="1116011" cy="461665"/>
          </a:xfrm>
          <a:prstGeom prst="rect">
            <a:avLst/>
          </a:prstGeom>
          <a:noFill/>
        </p:spPr>
        <p:txBody>
          <a:bodyPr wrap="none" rtlCol="0">
            <a:spAutoFit/>
          </a:bodyPr>
          <a:lstStyle/>
          <a:p>
            <a:r>
              <a:rPr lang="en-US" sz="2400" dirty="0" smtClean="0"/>
              <a:t>Normal</a:t>
            </a:r>
            <a:endParaRPr lang="en-US" sz="2400" dirty="0"/>
          </a:p>
        </p:txBody>
      </p:sp>
      <p:sp>
        <p:nvSpPr>
          <p:cNvPr id="69" name="TextBox 68"/>
          <p:cNvSpPr txBox="1"/>
          <p:nvPr/>
        </p:nvSpPr>
        <p:spPr>
          <a:xfrm>
            <a:off x="5852160" y="6243935"/>
            <a:ext cx="896912" cy="461665"/>
          </a:xfrm>
          <a:prstGeom prst="rect">
            <a:avLst/>
          </a:prstGeom>
          <a:noFill/>
        </p:spPr>
        <p:txBody>
          <a:bodyPr wrap="none" rtlCol="0">
            <a:spAutoFit/>
          </a:bodyPr>
          <a:lstStyle/>
          <a:p>
            <a:r>
              <a:rPr lang="en-US" sz="2400" dirty="0" smtClean="0"/>
              <a:t>COPD</a:t>
            </a:r>
            <a:endParaRPr lang="en-US" sz="2400" dirty="0"/>
          </a:p>
        </p:txBody>
      </p:sp>
      <p:sp>
        <p:nvSpPr>
          <p:cNvPr id="40" name="Hexagon 39"/>
          <p:cNvSpPr/>
          <p:nvPr/>
        </p:nvSpPr>
        <p:spPr>
          <a:xfrm>
            <a:off x="4690872" y="2204811"/>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227190" y="2514187"/>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6555378" y="1578531"/>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5881811" y="1268059"/>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a:off x="5212080" y="2820347"/>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p:nvSpPr>
        <p:spPr>
          <a:xfrm>
            <a:off x="5208450" y="1578458"/>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5881811" y="3130819"/>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7227190" y="1893242"/>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p:nvSpPr>
        <p:spPr>
          <a:xfrm>
            <a:off x="7227190" y="3130819"/>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a:off x="6555378" y="2199402"/>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a:off x="6555378" y="2820347"/>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a:off x="6555378" y="3437709"/>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a:off x="4535424" y="1893915"/>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a:off x="4536432" y="3130819"/>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a:off x="4544568" y="2509874"/>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208450" y="3437709"/>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a:off x="5881811" y="3756075"/>
            <a:ext cx="827926" cy="62094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489468" y="1729323"/>
            <a:ext cx="758932" cy="60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a:off x="4380524" y="2195821"/>
            <a:ext cx="827926" cy="620944"/>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a:off x="4407408" y="2195821"/>
            <a:ext cx="827926" cy="6209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88152" y="1592163"/>
            <a:ext cx="758932"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7073852" y="3437709"/>
            <a:ext cx="827926" cy="620944"/>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713877" y="3146643"/>
            <a:ext cx="758932" cy="60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7086443" y="3393857"/>
            <a:ext cx="827926" cy="62094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a:off x="7040907" y="3420963"/>
            <a:ext cx="827926" cy="62094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867399" y="2415123"/>
            <a:ext cx="842337" cy="761999"/>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a:spLocks noChangeAspect="1"/>
          </p:cNvSpPr>
          <p:nvPr/>
        </p:nvSpPr>
        <p:spPr>
          <a:xfrm>
            <a:off x="6022332" y="2656785"/>
            <a:ext cx="585423" cy="367938"/>
          </a:xfrm>
          <a:custGeom>
            <a:avLst/>
            <a:gdLst>
              <a:gd name="connsiteX0" fmla="*/ 1395102 w 1829442"/>
              <a:gd name="connsiteY0" fmla="*/ 365760 h 1935480"/>
              <a:gd name="connsiteX1" fmla="*/ 1406532 w 1829442"/>
              <a:gd name="connsiteY1" fmla="*/ 346710 h 1935480"/>
              <a:gd name="connsiteX2" fmla="*/ 1414152 w 1829442"/>
              <a:gd name="connsiteY2" fmla="*/ 323850 h 1935480"/>
              <a:gd name="connsiteX3" fmla="*/ 1406532 w 1829442"/>
              <a:gd name="connsiteY3" fmla="*/ 270510 h 1935480"/>
              <a:gd name="connsiteX4" fmla="*/ 1391292 w 1829442"/>
              <a:gd name="connsiteY4" fmla="*/ 247650 h 1935480"/>
              <a:gd name="connsiteX5" fmla="*/ 1383672 w 1829442"/>
              <a:gd name="connsiteY5" fmla="*/ 236220 h 1935480"/>
              <a:gd name="connsiteX6" fmla="*/ 1368432 w 1829442"/>
              <a:gd name="connsiteY6" fmla="*/ 190500 h 1935480"/>
              <a:gd name="connsiteX7" fmla="*/ 1360812 w 1829442"/>
              <a:gd name="connsiteY7" fmla="*/ 179070 h 1935480"/>
              <a:gd name="connsiteX8" fmla="*/ 1349382 w 1829442"/>
              <a:gd name="connsiteY8" fmla="*/ 144780 h 1935480"/>
              <a:gd name="connsiteX9" fmla="*/ 1341762 w 1829442"/>
              <a:gd name="connsiteY9" fmla="*/ 121920 h 1935480"/>
              <a:gd name="connsiteX10" fmla="*/ 1337952 w 1829442"/>
              <a:gd name="connsiteY10" fmla="*/ 110490 h 1935480"/>
              <a:gd name="connsiteX11" fmla="*/ 1326522 w 1829442"/>
              <a:gd name="connsiteY11" fmla="*/ 95250 h 1935480"/>
              <a:gd name="connsiteX12" fmla="*/ 1322712 w 1829442"/>
              <a:gd name="connsiteY12" fmla="*/ 60960 h 1935480"/>
              <a:gd name="connsiteX13" fmla="*/ 1276992 w 1829442"/>
              <a:gd name="connsiteY13" fmla="*/ 30480 h 1935480"/>
              <a:gd name="connsiteX14" fmla="*/ 1254132 w 1829442"/>
              <a:gd name="connsiteY14" fmla="*/ 19050 h 1935480"/>
              <a:gd name="connsiteX15" fmla="*/ 1219842 w 1829442"/>
              <a:gd name="connsiteY15" fmla="*/ 3810 h 1935480"/>
              <a:gd name="connsiteX16" fmla="*/ 1208412 w 1829442"/>
              <a:gd name="connsiteY16" fmla="*/ 0 h 1935480"/>
              <a:gd name="connsiteX17" fmla="*/ 1193172 w 1829442"/>
              <a:gd name="connsiteY17" fmla="*/ 3810 h 1935480"/>
              <a:gd name="connsiteX18" fmla="*/ 1170312 w 1829442"/>
              <a:gd name="connsiteY18" fmla="*/ 11430 h 1935480"/>
              <a:gd name="connsiteX19" fmla="*/ 1136022 w 1829442"/>
              <a:gd name="connsiteY19" fmla="*/ 19050 h 1935480"/>
              <a:gd name="connsiteX20" fmla="*/ 1113162 w 1829442"/>
              <a:gd name="connsiteY20" fmla="*/ 34290 h 1935480"/>
              <a:gd name="connsiteX21" fmla="*/ 1090302 w 1829442"/>
              <a:gd name="connsiteY21" fmla="*/ 53340 h 1935480"/>
              <a:gd name="connsiteX22" fmla="*/ 1075062 w 1829442"/>
              <a:gd name="connsiteY22" fmla="*/ 80010 h 1935480"/>
              <a:gd name="connsiteX23" fmla="*/ 1056012 w 1829442"/>
              <a:gd name="connsiteY23" fmla="*/ 102870 h 1935480"/>
              <a:gd name="connsiteX24" fmla="*/ 1040772 w 1829442"/>
              <a:gd name="connsiteY24" fmla="*/ 129540 h 1935480"/>
              <a:gd name="connsiteX25" fmla="*/ 1033152 w 1829442"/>
              <a:gd name="connsiteY25" fmla="*/ 152400 h 1935480"/>
              <a:gd name="connsiteX26" fmla="*/ 1029342 w 1829442"/>
              <a:gd name="connsiteY26" fmla="*/ 167640 h 1935480"/>
              <a:gd name="connsiteX27" fmla="*/ 1017912 w 1829442"/>
              <a:gd name="connsiteY27" fmla="*/ 171450 h 1935480"/>
              <a:gd name="connsiteX28" fmla="*/ 1002672 w 1829442"/>
              <a:gd name="connsiteY28" fmla="*/ 190500 h 1935480"/>
              <a:gd name="connsiteX29" fmla="*/ 998862 w 1829442"/>
              <a:gd name="connsiteY29" fmla="*/ 205740 h 1935480"/>
              <a:gd name="connsiteX30" fmla="*/ 991242 w 1829442"/>
              <a:gd name="connsiteY30" fmla="*/ 220980 h 1935480"/>
              <a:gd name="connsiteX31" fmla="*/ 976002 w 1829442"/>
              <a:gd name="connsiteY31" fmla="*/ 243840 h 1935480"/>
              <a:gd name="connsiteX32" fmla="*/ 964572 w 1829442"/>
              <a:gd name="connsiteY32" fmla="*/ 281940 h 1935480"/>
              <a:gd name="connsiteX33" fmla="*/ 960762 w 1829442"/>
              <a:gd name="connsiteY33" fmla="*/ 293370 h 1935480"/>
              <a:gd name="connsiteX34" fmla="*/ 949332 w 1829442"/>
              <a:gd name="connsiteY34" fmla="*/ 304800 h 1935480"/>
              <a:gd name="connsiteX35" fmla="*/ 941712 w 1829442"/>
              <a:gd name="connsiteY35" fmla="*/ 327660 h 1935480"/>
              <a:gd name="connsiteX36" fmla="*/ 937902 w 1829442"/>
              <a:gd name="connsiteY36" fmla="*/ 339090 h 1935480"/>
              <a:gd name="connsiteX37" fmla="*/ 918852 w 1829442"/>
              <a:gd name="connsiteY37" fmla="*/ 365760 h 1935480"/>
              <a:gd name="connsiteX38" fmla="*/ 903612 w 1829442"/>
              <a:gd name="connsiteY38" fmla="*/ 388620 h 1935480"/>
              <a:gd name="connsiteX39" fmla="*/ 892182 w 1829442"/>
              <a:gd name="connsiteY39" fmla="*/ 411480 h 1935480"/>
              <a:gd name="connsiteX40" fmla="*/ 876942 w 1829442"/>
              <a:gd name="connsiteY40" fmla="*/ 453390 h 1935480"/>
              <a:gd name="connsiteX41" fmla="*/ 869322 w 1829442"/>
              <a:gd name="connsiteY41" fmla="*/ 487680 h 1935480"/>
              <a:gd name="connsiteX42" fmla="*/ 865512 w 1829442"/>
              <a:gd name="connsiteY42" fmla="*/ 499110 h 1935480"/>
              <a:gd name="connsiteX43" fmla="*/ 842652 w 1829442"/>
              <a:gd name="connsiteY43" fmla="*/ 525780 h 1935480"/>
              <a:gd name="connsiteX44" fmla="*/ 835032 w 1829442"/>
              <a:gd name="connsiteY44" fmla="*/ 537210 h 1935480"/>
              <a:gd name="connsiteX45" fmla="*/ 835032 w 1829442"/>
              <a:gd name="connsiteY45" fmla="*/ 621030 h 1935480"/>
              <a:gd name="connsiteX46" fmla="*/ 831222 w 1829442"/>
              <a:gd name="connsiteY46" fmla="*/ 651510 h 1935480"/>
              <a:gd name="connsiteX47" fmla="*/ 789312 w 1829442"/>
              <a:gd name="connsiteY47" fmla="*/ 655320 h 1935480"/>
              <a:gd name="connsiteX48" fmla="*/ 701682 w 1829442"/>
              <a:gd name="connsiteY48" fmla="*/ 647700 h 1935480"/>
              <a:gd name="connsiteX49" fmla="*/ 697872 w 1829442"/>
              <a:gd name="connsiteY49" fmla="*/ 624840 h 1935480"/>
              <a:gd name="connsiteX50" fmla="*/ 682632 w 1829442"/>
              <a:gd name="connsiteY50" fmla="*/ 601980 h 1935480"/>
              <a:gd name="connsiteX51" fmla="*/ 675012 w 1829442"/>
              <a:gd name="connsiteY51" fmla="*/ 590550 h 1935480"/>
              <a:gd name="connsiteX52" fmla="*/ 667392 w 1829442"/>
              <a:gd name="connsiteY52" fmla="*/ 552450 h 1935480"/>
              <a:gd name="connsiteX53" fmla="*/ 659772 w 1829442"/>
              <a:gd name="connsiteY53" fmla="*/ 529590 h 1935480"/>
              <a:gd name="connsiteX54" fmla="*/ 652152 w 1829442"/>
              <a:gd name="connsiteY54" fmla="*/ 514350 h 1935480"/>
              <a:gd name="connsiteX55" fmla="*/ 640722 w 1829442"/>
              <a:gd name="connsiteY55" fmla="*/ 510540 h 1935480"/>
              <a:gd name="connsiteX56" fmla="*/ 633102 w 1829442"/>
              <a:gd name="connsiteY56" fmla="*/ 495300 h 1935480"/>
              <a:gd name="connsiteX57" fmla="*/ 625482 w 1829442"/>
              <a:gd name="connsiteY57" fmla="*/ 483870 h 1935480"/>
              <a:gd name="connsiteX58" fmla="*/ 617862 w 1829442"/>
              <a:gd name="connsiteY58" fmla="*/ 461010 h 1935480"/>
              <a:gd name="connsiteX59" fmla="*/ 614052 w 1829442"/>
              <a:gd name="connsiteY59" fmla="*/ 365760 h 1935480"/>
              <a:gd name="connsiteX60" fmla="*/ 606432 w 1829442"/>
              <a:gd name="connsiteY60" fmla="*/ 354330 h 1935480"/>
              <a:gd name="connsiteX61" fmla="*/ 595002 w 1829442"/>
              <a:gd name="connsiteY61" fmla="*/ 320040 h 1935480"/>
              <a:gd name="connsiteX62" fmla="*/ 591192 w 1829442"/>
              <a:gd name="connsiteY62" fmla="*/ 293370 h 1935480"/>
              <a:gd name="connsiteX63" fmla="*/ 568332 w 1829442"/>
              <a:gd name="connsiteY63" fmla="*/ 262890 h 1935480"/>
              <a:gd name="connsiteX64" fmla="*/ 564522 w 1829442"/>
              <a:gd name="connsiteY64" fmla="*/ 247650 h 1935480"/>
              <a:gd name="connsiteX65" fmla="*/ 560712 w 1829442"/>
              <a:gd name="connsiteY65" fmla="*/ 228600 h 1935480"/>
              <a:gd name="connsiteX66" fmla="*/ 549282 w 1829442"/>
              <a:gd name="connsiteY66" fmla="*/ 201930 h 1935480"/>
              <a:gd name="connsiteX67" fmla="*/ 537852 w 1829442"/>
              <a:gd name="connsiteY67" fmla="*/ 190500 h 1935480"/>
              <a:gd name="connsiteX68" fmla="*/ 526422 w 1829442"/>
              <a:gd name="connsiteY68" fmla="*/ 182880 h 1935480"/>
              <a:gd name="connsiteX69" fmla="*/ 507372 w 1829442"/>
              <a:gd name="connsiteY69" fmla="*/ 179070 h 1935480"/>
              <a:gd name="connsiteX70" fmla="*/ 495942 w 1829442"/>
              <a:gd name="connsiteY70" fmla="*/ 175260 h 1935480"/>
              <a:gd name="connsiteX71" fmla="*/ 480702 w 1829442"/>
              <a:gd name="connsiteY71" fmla="*/ 171450 h 1935480"/>
              <a:gd name="connsiteX72" fmla="*/ 457842 w 1829442"/>
              <a:gd name="connsiteY72" fmla="*/ 148590 h 1935480"/>
              <a:gd name="connsiteX73" fmla="*/ 442602 w 1829442"/>
              <a:gd name="connsiteY73" fmla="*/ 125730 h 1935480"/>
              <a:gd name="connsiteX74" fmla="*/ 419742 w 1829442"/>
              <a:gd name="connsiteY74" fmla="*/ 110490 h 1935480"/>
              <a:gd name="connsiteX75" fmla="*/ 408312 w 1829442"/>
              <a:gd name="connsiteY75" fmla="*/ 102870 h 1935480"/>
              <a:gd name="connsiteX76" fmla="*/ 358782 w 1829442"/>
              <a:gd name="connsiteY76" fmla="*/ 95250 h 1935480"/>
              <a:gd name="connsiteX77" fmla="*/ 294012 w 1829442"/>
              <a:gd name="connsiteY77" fmla="*/ 99060 h 1935480"/>
              <a:gd name="connsiteX78" fmla="*/ 278772 w 1829442"/>
              <a:gd name="connsiteY78" fmla="*/ 110490 h 1935480"/>
              <a:gd name="connsiteX79" fmla="*/ 255912 w 1829442"/>
              <a:gd name="connsiteY79" fmla="*/ 118110 h 1935480"/>
              <a:gd name="connsiteX80" fmla="*/ 217812 w 1829442"/>
              <a:gd name="connsiteY80" fmla="*/ 148590 h 1935480"/>
              <a:gd name="connsiteX81" fmla="*/ 202572 w 1829442"/>
              <a:gd name="connsiteY81" fmla="*/ 175260 h 1935480"/>
              <a:gd name="connsiteX82" fmla="*/ 191142 w 1829442"/>
              <a:gd name="connsiteY82" fmla="*/ 198120 h 1935480"/>
              <a:gd name="connsiteX83" fmla="*/ 187332 w 1829442"/>
              <a:gd name="connsiteY83" fmla="*/ 224790 h 1935480"/>
              <a:gd name="connsiteX84" fmla="*/ 183522 w 1829442"/>
              <a:gd name="connsiteY84" fmla="*/ 236220 h 1935480"/>
              <a:gd name="connsiteX85" fmla="*/ 179712 w 1829442"/>
              <a:gd name="connsiteY85" fmla="*/ 316230 h 1935480"/>
              <a:gd name="connsiteX86" fmla="*/ 172092 w 1829442"/>
              <a:gd name="connsiteY86" fmla="*/ 346710 h 1935480"/>
              <a:gd name="connsiteX87" fmla="*/ 164472 w 1829442"/>
              <a:gd name="connsiteY87" fmla="*/ 392430 h 1935480"/>
              <a:gd name="connsiteX88" fmla="*/ 149232 w 1829442"/>
              <a:gd name="connsiteY88" fmla="*/ 415290 h 1935480"/>
              <a:gd name="connsiteX89" fmla="*/ 149232 w 1829442"/>
              <a:gd name="connsiteY89" fmla="*/ 483870 h 1935480"/>
              <a:gd name="connsiteX90" fmla="*/ 156852 w 1829442"/>
              <a:gd name="connsiteY90" fmla="*/ 499110 h 1935480"/>
              <a:gd name="connsiteX91" fmla="*/ 175902 w 1829442"/>
              <a:gd name="connsiteY91" fmla="*/ 506730 h 1935480"/>
              <a:gd name="connsiteX92" fmla="*/ 179712 w 1829442"/>
              <a:gd name="connsiteY92" fmla="*/ 518160 h 1935480"/>
              <a:gd name="connsiteX93" fmla="*/ 183522 w 1829442"/>
              <a:gd name="connsiteY93" fmla="*/ 533400 h 1935480"/>
              <a:gd name="connsiteX94" fmla="*/ 194952 w 1829442"/>
              <a:gd name="connsiteY94" fmla="*/ 537210 h 1935480"/>
              <a:gd name="connsiteX95" fmla="*/ 210192 w 1829442"/>
              <a:gd name="connsiteY95" fmla="*/ 571500 h 1935480"/>
              <a:gd name="connsiteX96" fmla="*/ 225432 w 1829442"/>
              <a:gd name="connsiteY96" fmla="*/ 594360 h 1935480"/>
              <a:gd name="connsiteX97" fmla="*/ 236862 w 1829442"/>
              <a:gd name="connsiteY97" fmla="*/ 617220 h 1935480"/>
              <a:gd name="connsiteX98" fmla="*/ 259722 w 1829442"/>
              <a:gd name="connsiteY98" fmla="*/ 632460 h 1935480"/>
              <a:gd name="connsiteX99" fmla="*/ 294012 w 1829442"/>
              <a:gd name="connsiteY99" fmla="*/ 659130 h 1935480"/>
              <a:gd name="connsiteX100" fmla="*/ 316872 w 1829442"/>
              <a:gd name="connsiteY100" fmla="*/ 689610 h 1935480"/>
              <a:gd name="connsiteX101" fmla="*/ 328302 w 1829442"/>
              <a:gd name="connsiteY101" fmla="*/ 693420 h 1935480"/>
              <a:gd name="connsiteX102" fmla="*/ 351162 w 1829442"/>
              <a:gd name="connsiteY102" fmla="*/ 716280 h 1935480"/>
              <a:gd name="connsiteX103" fmla="*/ 358782 w 1829442"/>
              <a:gd name="connsiteY103" fmla="*/ 727710 h 1935480"/>
              <a:gd name="connsiteX104" fmla="*/ 366402 w 1829442"/>
              <a:gd name="connsiteY104" fmla="*/ 765810 h 1935480"/>
              <a:gd name="connsiteX105" fmla="*/ 393072 w 1829442"/>
              <a:gd name="connsiteY105" fmla="*/ 769620 h 1935480"/>
              <a:gd name="connsiteX106" fmla="*/ 415932 w 1829442"/>
              <a:gd name="connsiteY106" fmla="*/ 788670 h 1935480"/>
              <a:gd name="connsiteX107" fmla="*/ 442602 w 1829442"/>
              <a:gd name="connsiteY107" fmla="*/ 807720 h 1935480"/>
              <a:gd name="connsiteX108" fmla="*/ 457842 w 1829442"/>
              <a:gd name="connsiteY108" fmla="*/ 811530 h 1935480"/>
              <a:gd name="connsiteX109" fmla="*/ 473082 w 1829442"/>
              <a:gd name="connsiteY109" fmla="*/ 822960 h 1935480"/>
              <a:gd name="connsiteX110" fmla="*/ 495942 w 1829442"/>
              <a:gd name="connsiteY110" fmla="*/ 842010 h 1935480"/>
              <a:gd name="connsiteX111" fmla="*/ 499752 w 1829442"/>
              <a:gd name="connsiteY111" fmla="*/ 899160 h 1935480"/>
              <a:gd name="connsiteX112" fmla="*/ 495942 w 1829442"/>
              <a:gd name="connsiteY112" fmla="*/ 910590 h 1935480"/>
              <a:gd name="connsiteX113" fmla="*/ 473082 w 1829442"/>
              <a:gd name="connsiteY113" fmla="*/ 918210 h 1935480"/>
              <a:gd name="connsiteX114" fmla="*/ 461652 w 1829442"/>
              <a:gd name="connsiteY114" fmla="*/ 922020 h 1935480"/>
              <a:gd name="connsiteX115" fmla="*/ 438792 w 1829442"/>
              <a:gd name="connsiteY115" fmla="*/ 937260 h 1935480"/>
              <a:gd name="connsiteX116" fmla="*/ 415932 w 1829442"/>
              <a:gd name="connsiteY116" fmla="*/ 952500 h 1935480"/>
              <a:gd name="connsiteX117" fmla="*/ 332112 w 1829442"/>
              <a:gd name="connsiteY117" fmla="*/ 963930 h 1935480"/>
              <a:gd name="connsiteX118" fmla="*/ 313062 w 1829442"/>
              <a:gd name="connsiteY118" fmla="*/ 971550 h 1935480"/>
              <a:gd name="connsiteX119" fmla="*/ 267342 w 1829442"/>
              <a:gd name="connsiteY119" fmla="*/ 986790 h 1935480"/>
              <a:gd name="connsiteX120" fmla="*/ 244482 w 1829442"/>
              <a:gd name="connsiteY120" fmla="*/ 1009650 h 1935480"/>
              <a:gd name="connsiteX121" fmla="*/ 233052 w 1829442"/>
              <a:gd name="connsiteY121" fmla="*/ 1017270 h 1935480"/>
              <a:gd name="connsiteX122" fmla="*/ 202572 w 1829442"/>
              <a:gd name="connsiteY122" fmla="*/ 1032510 h 1935480"/>
              <a:gd name="connsiteX123" fmla="*/ 175902 w 1829442"/>
              <a:gd name="connsiteY123" fmla="*/ 1051560 h 1935480"/>
              <a:gd name="connsiteX124" fmla="*/ 141612 w 1829442"/>
              <a:gd name="connsiteY124" fmla="*/ 1074420 h 1935480"/>
              <a:gd name="connsiteX125" fmla="*/ 130182 w 1829442"/>
              <a:gd name="connsiteY125" fmla="*/ 1082040 h 1935480"/>
              <a:gd name="connsiteX126" fmla="*/ 114942 w 1829442"/>
              <a:gd name="connsiteY126" fmla="*/ 1108710 h 1935480"/>
              <a:gd name="connsiteX127" fmla="*/ 103512 w 1829442"/>
              <a:gd name="connsiteY127" fmla="*/ 1120140 h 1935480"/>
              <a:gd name="connsiteX128" fmla="*/ 95892 w 1829442"/>
              <a:gd name="connsiteY128" fmla="*/ 1135380 h 1935480"/>
              <a:gd name="connsiteX129" fmla="*/ 80652 w 1829442"/>
              <a:gd name="connsiteY129" fmla="*/ 1158240 h 1935480"/>
              <a:gd name="connsiteX130" fmla="*/ 65412 w 1829442"/>
              <a:gd name="connsiteY130" fmla="*/ 1192530 h 1935480"/>
              <a:gd name="connsiteX131" fmla="*/ 53982 w 1829442"/>
              <a:gd name="connsiteY131" fmla="*/ 1203960 h 1935480"/>
              <a:gd name="connsiteX132" fmla="*/ 42552 w 1829442"/>
              <a:gd name="connsiteY132" fmla="*/ 1226820 h 1935480"/>
              <a:gd name="connsiteX133" fmla="*/ 38742 w 1829442"/>
              <a:gd name="connsiteY133" fmla="*/ 1238250 h 1935480"/>
              <a:gd name="connsiteX134" fmla="*/ 31122 w 1829442"/>
              <a:gd name="connsiteY134" fmla="*/ 1249680 h 1935480"/>
              <a:gd name="connsiteX135" fmla="*/ 27312 w 1829442"/>
              <a:gd name="connsiteY135" fmla="*/ 1261110 h 1935480"/>
              <a:gd name="connsiteX136" fmla="*/ 15882 w 1829442"/>
              <a:gd name="connsiteY136" fmla="*/ 1272540 h 1935480"/>
              <a:gd name="connsiteX137" fmla="*/ 12072 w 1829442"/>
              <a:gd name="connsiteY137" fmla="*/ 1287780 h 1935480"/>
              <a:gd name="connsiteX138" fmla="*/ 642 w 1829442"/>
              <a:gd name="connsiteY138" fmla="*/ 1303020 h 1935480"/>
              <a:gd name="connsiteX139" fmla="*/ 4452 w 1829442"/>
              <a:gd name="connsiteY139" fmla="*/ 1386840 h 1935480"/>
              <a:gd name="connsiteX140" fmla="*/ 8262 w 1829442"/>
              <a:gd name="connsiteY140" fmla="*/ 1398270 h 1935480"/>
              <a:gd name="connsiteX141" fmla="*/ 23502 w 1829442"/>
              <a:gd name="connsiteY141" fmla="*/ 1409700 h 1935480"/>
              <a:gd name="connsiteX142" fmla="*/ 46362 w 1829442"/>
              <a:gd name="connsiteY142" fmla="*/ 1436370 h 1935480"/>
              <a:gd name="connsiteX143" fmla="*/ 50172 w 1829442"/>
              <a:gd name="connsiteY143" fmla="*/ 1447800 h 1935480"/>
              <a:gd name="connsiteX144" fmla="*/ 65412 w 1829442"/>
              <a:gd name="connsiteY144" fmla="*/ 1485900 h 1935480"/>
              <a:gd name="connsiteX145" fmla="*/ 69222 w 1829442"/>
              <a:gd name="connsiteY145" fmla="*/ 1497330 h 1935480"/>
              <a:gd name="connsiteX146" fmla="*/ 73032 w 1829442"/>
              <a:gd name="connsiteY146" fmla="*/ 1512570 h 1935480"/>
              <a:gd name="connsiteX147" fmla="*/ 84462 w 1829442"/>
              <a:gd name="connsiteY147" fmla="*/ 1524000 h 1935480"/>
              <a:gd name="connsiteX148" fmla="*/ 99702 w 1829442"/>
              <a:gd name="connsiteY148" fmla="*/ 1546860 h 1935480"/>
              <a:gd name="connsiteX149" fmla="*/ 107322 w 1829442"/>
              <a:gd name="connsiteY149" fmla="*/ 1558290 h 1935480"/>
              <a:gd name="connsiteX150" fmla="*/ 118752 w 1829442"/>
              <a:gd name="connsiteY150" fmla="*/ 1562100 h 1935480"/>
              <a:gd name="connsiteX151" fmla="*/ 145422 w 1829442"/>
              <a:gd name="connsiteY151" fmla="*/ 1581150 h 1935480"/>
              <a:gd name="connsiteX152" fmla="*/ 156852 w 1829442"/>
              <a:gd name="connsiteY152" fmla="*/ 1584960 h 1935480"/>
              <a:gd name="connsiteX153" fmla="*/ 179712 w 1829442"/>
              <a:gd name="connsiteY153" fmla="*/ 1604010 h 1935480"/>
              <a:gd name="connsiteX154" fmla="*/ 183522 w 1829442"/>
              <a:gd name="connsiteY154" fmla="*/ 1615440 h 1935480"/>
              <a:gd name="connsiteX155" fmla="*/ 206382 w 1829442"/>
              <a:gd name="connsiteY155" fmla="*/ 1623060 h 1935480"/>
              <a:gd name="connsiteX156" fmla="*/ 248292 w 1829442"/>
              <a:gd name="connsiteY156" fmla="*/ 1630680 h 1935480"/>
              <a:gd name="connsiteX157" fmla="*/ 290202 w 1829442"/>
              <a:gd name="connsiteY157" fmla="*/ 1642110 h 1935480"/>
              <a:gd name="connsiteX158" fmla="*/ 324492 w 1829442"/>
              <a:gd name="connsiteY158" fmla="*/ 1638300 h 1935480"/>
              <a:gd name="connsiteX159" fmla="*/ 347352 w 1829442"/>
              <a:gd name="connsiteY159" fmla="*/ 1630680 h 1935480"/>
              <a:gd name="connsiteX160" fmla="*/ 381642 w 1829442"/>
              <a:gd name="connsiteY160" fmla="*/ 1600200 h 1935480"/>
              <a:gd name="connsiteX161" fmla="*/ 393072 w 1829442"/>
              <a:gd name="connsiteY161" fmla="*/ 1596390 h 1935480"/>
              <a:gd name="connsiteX162" fmla="*/ 404502 w 1829442"/>
              <a:gd name="connsiteY162" fmla="*/ 1584960 h 1935480"/>
              <a:gd name="connsiteX163" fmla="*/ 412122 w 1829442"/>
              <a:gd name="connsiteY163" fmla="*/ 1569720 h 1935480"/>
              <a:gd name="connsiteX164" fmla="*/ 423552 w 1829442"/>
              <a:gd name="connsiteY164" fmla="*/ 1565910 h 1935480"/>
              <a:gd name="connsiteX165" fmla="*/ 431172 w 1829442"/>
              <a:gd name="connsiteY165" fmla="*/ 1554480 h 1935480"/>
              <a:gd name="connsiteX166" fmla="*/ 442602 w 1829442"/>
              <a:gd name="connsiteY166" fmla="*/ 1539240 h 1935480"/>
              <a:gd name="connsiteX167" fmla="*/ 450222 w 1829442"/>
              <a:gd name="connsiteY167" fmla="*/ 1524000 h 1935480"/>
              <a:gd name="connsiteX168" fmla="*/ 461652 w 1829442"/>
              <a:gd name="connsiteY168" fmla="*/ 1512570 h 1935480"/>
              <a:gd name="connsiteX169" fmla="*/ 476892 w 1829442"/>
              <a:gd name="connsiteY169" fmla="*/ 1489710 h 1935480"/>
              <a:gd name="connsiteX170" fmla="*/ 484512 w 1829442"/>
              <a:gd name="connsiteY170" fmla="*/ 1478280 h 1935480"/>
              <a:gd name="connsiteX171" fmla="*/ 499752 w 1829442"/>
              <a:gd name="connsiteY171" fmla="*/ 1466850 h 1935480"/>
              <a:gd name="connsiteX172" fmla="*/ 507372 w 1829442"/>
              <a:gd name="connsiteY172" fmla="*/ 1443990 h 1935480"/>
              <a:gd name="connsiteX173" fmla="*/ 522612 w 1829442"/>
              <a:gd name="connsiteY173" fmla="*/ 1421130 h 1935480"/>
              <a:gd name="connsiteX174" fmla="*/ 530232 w 1829442"/>
              <a:gd name="connsiteY174" fmla="*/ 1409700 h 1935480"/>
              <a:gd name="connsiteX175" fmla="*/ 534042 w 1829442"/>
              <a:gd name="connsiteY175" fmla="*/ 1398270 h 1935480"/>
              <a:gd name="connsiteX176" fmla="*/ 545472 w 1829442"/>
              <a:gd name="connsiteY176" fmla="*/ 1383030 h 1935480"/>
              <a:gd name="connsiteX177" fmla="*/ 553092 w 1829442"/>
              <a:gd name="connsiteY177" fmla="*/ 1371600 h 1935480"/>
              <a:gd name="connsiteX178" fmla="*/ 560712 w 1829442"/>
              <a:gd name="connsiteY178" fmla="*/ 1356360 h 1935480"/>
              <a:gd name="connsiteX179" fmla="*/ 579762 w 1829442"/>
              <a:gd name="connsiteY179" fmla="*/ 1333500 h 1935480"/>
              <a:gd name="connsiteX180" fmla="*/ 591192 w 1829442"/>
              <a:gd name="connsiteY180" fmla="*/ 1329690 h 1935480"/>
              <a:gd name="connsiteX181" fmla="*/ 614052 w 1829442"/>
              <a:gd name="connsiteY181" fmla="*/ 1306830 h 1935480"/>
              <a:gd name="connsiteX182" fmla="*/ 625482 w 1829442"/>
              <a:gd name="connsiteY182" fmla="*/ 1295400 h 1935480"/>
              <a:gd name="connsiteX183" fmla="*/ 629292 w 1829442"/>
              <a:gd name="connsiteY183" fmla="*/ 1280160 h 1935480"/>
              <a:gd name="connsiteX184" fmla="*/ 648342 w 1829442"/>
              <a:gd name="connsiteY184" fmla="*/ 1257300 h 1935480"/>
              <a:gd name="connsiteX185" fmla="*/ 655962 w 1829442"/>
              <a:gd name="connsiteY185" fmla="*/ 1234440 h 1935480"/>
              <a:gd name="connsiteX186" fmla="*/ 667392 w 1829442"/>
              <a:gd name="connsiteY186" fmla="*/ 1207770 h 1935480"/>
              <a:gd name="connsiteX187" fmla="*/ 678822 w 1829442"/>
              <a:gd name="connsiteY187" fmla="*/ 1150620 h 1935480"/>
              <a:gd name="connsiteX188" fmla="*/ 686442 w 1829442"/>
              <a:gd name="connsiteY188" fmla="*/ 1139190 h 1935480"/>
              <a:gd name="connsiteX189" fmla="*/ 701682 w 1829442"/>
              <a:gd name="connsiteY189" fmla="*/ 1104900 h 1935480"/>
              <a:gd name="connsiteX190" fmla="*/ 713112 w 1829442"/>
              <a:gd name="connsiteY190" fmla="*/ 1082040 h 1935480"/>
              <a:gd name="connsiteX191" fmla="*/ 735972 w 1829442"/>
              <a:gd name="connsiteY191" fmla="*/ 1066800 h 1935480"/>
              <a:gd name="connsiteX192" fmla="*/ 758832 w 1829442"/>
              <a:gd name="connsiteY192" fmla="*/ 1055370 h 1935480"/>
              <a:gd name="connsiteX193" fmla="*/ 774072 w 1829442"/>
              <a:gd name="connsiteY193" fmla="*/ 1062990 h 1935480"/>
              <a:gd name="connsiteX194" fmla="*/ 785502 w 1829442"/>
              <a:gd name="connsiteY194" fmla="*/ 1120140 h 1935480"/>
              <a:gd name="connsiteX195" fmla="*/ 796932 w 1829442"/>
              <a:gd name="connsiteY195" fmla="*/ 1135380 h 1935480"/>
              <a:gd name="connsiteX196" fmla="*/ 812172 w 1829442"/>
              <a:gd name="connsiteY196" fmla="*/ 1169670 h 1935480"/>
              <a:gd name="connsiteX197" fmla="*/ 812172 w 1829442"/>
              <a:gd name="connsiteY197" fmla="*/ 1219200 h 1935480"/>
              <a:gd name="connsiteX198" fmla="*/ 815982 w 1829442"/>
              <a:gd name="connsiteY198" fmla="*/ 1291590 h 1935480"/>
              <a:gd name="connsiteX199" fmla="*/ 827412 w 1829442"/>
              <a:gd name="connsiteY199" fmla="*/ 1314450 h 1935480"/>
              <a:gd name="connsiteX200" fmla="*/ 835032 w 1829442"/>
              <a:gd name="connsiteY200" fmla="*/ 1337310 h 1935480"/>
              <a:gd name="connsiteX201" fmla="*/ 846462 w 1829442"/>
              <a:gd name="connsiteY201" fmla="*/ 1367790 h 1935480"/>
              <a:gd name="connsiteX202" fmla="*/ 850272 w 1829442"/>
              <a:gd name="connsiteY202" fmla="*/ 1383030 h 1935480"/>
              <a:gd name="connsiteX203" fmla="*/ 857892 w 1829442"/>
              <a:gd name="connsiteY203" fmla="*/ 1394460 h 1935480"/>
              <a:gd name="connsiteX204" fmla="*/ 876942 w 1829442"/>
              <a:gd name="connsiteY204" fmla="*/ 1428750 h 1935480"/>
              <a:gd name="connsiteX205" fmla="*/ 884562 w 1829442"/>
              <a:gd name="connsiteY205" fmla="*/ 1451610 h 1935480"/>
              <a:gd name="connsiteX206" fmla="*/ 903612 w 1829442"/>
              <a:gd name="connsiteY206" fmla="*/ 1474470 h 1935480"/>
              <a:gd name="connsiteX207" fmla="*/ 911232 w 1829442"/>
              <a:gd name="connsiteY207" fmla="*/ 1504950 h 1935480"/>
              <a:gd name="connsiteX208" fmla="*/ 918852 w 1829442"/>
              <a:gd name="connsiteY208" fmla="*/ 1527810 h 1935480"/>
              <a:gd name="connsiteX209" fmla="*/ 926472 w 1829442"/>
              <a:gd name="connsiteY209" fmla="*/ 1565910 h 1935480"/>
              <a:gd name="connsiteX210" fmla="*/ 930282 w 1829442"/>
              <a:gd name="connsiteY210" fmla="*/ 1577340 h 1935480"/>
              <a:gd name="connsiteX211" fmla="*/ 934092 w 1829442"/>
              <a:gd name="connsiteY211" fmla="*/ 1600200 h 1935480"/>
              <a:gd name="connsiteX212" fmla="*/ 941712 w 1829442"/>
              <a:gd name="connsiteY212" fmla="*/ 1626870 h 1935480"/>
              <a:gd name="connsiteX213" fmla="*/ 945522 w 1829442"/>
              <a:gd name="connsiteY213" fmla="*/ 1642110 h 1935480"/>
              <a:gd name="connsiteX214" fmla="*/ 953142 w 1829442"/>
              <a:gd name="connsiteY214" fmla="*/ 1676400 h 1935480"/>
              <a:gd name="connsiteX215" fmla="*/ 960762 w 1829442"/>
              <a:gd name="connsiteY215" fmla="*/ 1691640 h 1935480"/>
              <a:gd name="connsiteX216" fmla="*/ 976002 w 1829442"/>
              <a:gd name="connsiteY216" fmla="*/ 1744980 h 1935480"/>
              <a:gd name="connsiteX217" fmla="*/ 979812 w 1829442"/>
              <a:gd name="connsiteY217" fmla="*/ 1756410 h 1935480"/>
              <a:gd name="connsiteX218" fmla="*/ 983622 w 1829442"/>
              <a:gd name="connsiteY218" fmla="*/ 1767840 h 1935480"/>
              <a:gd name="connsiteX219" fmla="*/ 1017912 w 1829442"/>
              <a:gd name="connsiteY219" fmla="*/ 1794510 h 1935480"/>
              <a:gd name="connsiteX220" fmla="*/ 1029342 w 1829442"/>
              <a:gd name="connsiteY220" fmla="*/ 1805940 h 1935480"/>
              <a:gd name="connsiteX221" fmla="*/ 1044582 w 1829442"/>
              <a:gd name="connsiteY221" fmla="*/ 1828800 h 1935480"/>
              <a:gd name="connsiteX222" fmla="*/ 1056012 w 1829442"/>
              <a:gd name="connsiteY222" fmla="*/ 1836420 h 1935480"/>
              <a:gd name="connsiteX223" fmla="*/ 1075062 w 1829442"/>
              <a:gd name="connsiteY223" fmla="*/ 1870710 h 1935480"/>
              <a:gd name="connsiteX224" fmla="*/ 1086492 w 1829442"/>
              <a:gd name="connsiteY224" fmla="*/ 1878330 h 1935480"/>
              <a:gd name="connsiteX225" fmla="*/ 1109352 w 1829442"/>
              <a:gd name="connsiteY225" fmla="*/ 1901190 h 1935480"/>
              <a:gd name="connsiteX226" fmla="*/ 1120782 w 1829442"/>
              <a:gd name="connsiteY226" fmla="*/ 1912620 h 1935480"/>
              <a:gd name="connsiteX227" fmla="*/ 1128402 w 1829442"/>
              <a:gd name="connsiteY227" fmla="*/ 1924050 h 1935480"/>
              <a:gd name="connsiteX228" fmla="*/ 1189362 w 1829442"/>
              <a:gd name="connsiteY228" fmla="*/ 1935480 h 1935480"/>
              <a:gd name="connsiteX229" fmla="*/ 1223652 w 1829442"/>
              <a:gd name="connsiteY229" fmla="*/ 1927860 h 1935480"/>
              <a:gd name="connsiteX230" fmla="*/ 1231272 w 1829442"/>
              <a:gd name="connsiteY230" fmla="*/ 1916430 h 1935480"/>
              <a:gd name="connsiteX231" fmla="*/ 1242702 w 1829442"/>
              <a:gd name="connsiteY231" fmla="*/ 1908810 h 1935480"/>
              <a:gd name="connsiteX232" fmla="*/ 1250322 w 1829442"/>
              <a:gd name="connsiteY232" fmla="*/ 1893570 h 1935480"/>
              <a:gd name="connsiteX233" fmla="*/ 1261752 w 1829442"/>
              <a:gd name="connsiteY233" fmla="*/ 1878330 h 1935480"/>
              <a:gd name="connsiteX234" fmla="*/ 1276992 w 1829442"/>
              <a:gd name="connsiteY234" fmla="*/ 1859280 h 1935480"/>
              <a:gd name="connsiteX235" fmla="*/ 1288422 w 1829442"/>
              <a:gd name="connsiteY235" fmla="*/ 1805940 h 1935480"/>
              <a:gd name="connsiteX236" fmla="*/ 1296042 w 1829442"/>
              <a:gd name="connsiteY236" fmla="*/ 1760220 h 1935480"/>
              <a:gd name="connsiteX237" fmla="*/ 1292232 w 1829442"/>
              <a:gd name="connsiteY237" fmla="*/ 1718310 h 1935480"/>
              <a:gd name="connsiteX238" fmla="*/ 1276992 w 1829442"/>
              <a:gd name="connsiteY238" fmla="*/ 1687830 h 1935480"/>
              <a:gd name="connsiteX239" fmla="*/ 1273182 w 1829442"/>
              <a:gd name="connsiteY239" fmla="*/ 1676400 h 1935480"/>
              <a:gd name="connsiteX240" fmla="*/ 1265562 w 1829442"/>
              <a:gd name="connsiteY240" fmla="*/ 1664970 h 1935480"/>
              <a:gd name="connsiteX241" fmla="*/ 1261752 w 1829442"/>
              <a:gd name="connsiteY241" fmla="*/ 1653540 h 1935480"/>
              <a:gd name="connsiteX242" fmla="*/ 1250322 w 1829442"/>
              <a:gd name="connsiteY242" fmla="*/ 1630680 h 1935480"/>
              <a:gd name="connsiteX243" fmla="*/ 1238892 w 1829442"/>
              <a:gd name="connsiteY243" fmla="*/ 1573530 h 1935480"/>
              <a:gd name="connsiteX244" fmla="*/ 1227462 w 1829442"/>
              <a:gd name="connsiteY244" fmla="*/ 1558290 h 1935480"/>
              <a:gd name="connsiteX245" fmla="*/ 1223652 w 1829442"/>
              <a:gd name="connsiteY245" fmla="*/ 1546860 h 1935480"/>
              <a:gd name="connsiteX246" fmla="*/ 1216032 w 1829442"/>
              <a:gd name="connsiteY246" fmla="*/ 1527810 h 1935480"/>
              <a:gd name="connsiteX247" fmla="*/ 1208412 w 1829442"/>
              <a:gd name="connsiteY247" fmla="*/ 1501140 h 1935480"/>
              <a:gd name="connsiteX248" fmla="*/ 1200792 w 1829442"/>
              <a:gd name="connsiteY248" fmla="*/ 1485900 h 1935480"/>
              <a:gd name="connsiteX249" fmla="*/ 1196982 w 1829442"/>
              <a:gd name="connsiteY249" fmla="*/ 1474470 h 1935480"/>
              <a:gd name="connsiteX250" fmla="*/ 1189362 w 1829442"/>
              <a:gd name="connsiteY250" fmla="*/ 1459230 h 1935480"/>
              <a:gd name="connsiteX251" fmla="*/ 1174122 w 1829442"/>
              <a:gd name="connsiteY251" fmla="*/ 1436370 h 1935480"/>
              <a:gd name="connsiteX252" fmla="*/ 1158882 w 1829442"/>
              <a:gd name="connsiteY252" fmla="*/ 1409700 h 1935480"/>
              <a:gd name="connsiteX253" fmla="*/ 1155072 w 1829442"/>
              <a:gd name="connsiteY253" fmla="*/ 1390650 h 1935480"/>
              <a:gd name="connsiteX254" fmla="*/ 1143642 w 1829442"/>
              <a:gd name="connsiteY254" fmla="*/ 1375410 h 1935480"/>
              <a:gd name="connsiteX255" fmla="*/ 1136022 w 1829442"/>
              <a:gd name="connsiteY255" fmla="*/ 1363980 h 1935480"/>
              <a:gd name="connsiteX256" fmla="*/ 1128402 w 1829442"/>
              <a:gd name="connsiteY256" fmla="*/ 1341120 h 1935480"/>
              <a:gd name="connsiteX257" fmla="*/ 1124592 w 1829442"/>
              <a:gd name="connsiteY257" fmla="*/ 1329690 h 1935480"/>
              <a:gd name="connsiteX258" fmla="*/ 1116972 w 1829442"/>
              <a:gd name="connsiteY258" fmla="*/ 1318260 h 1935480"/>
              <a:gd name="connsiteX259" fmla="*/ 1109352 w 1829442"/>
              <a:gd name="connsiteY259" fmla="*/ 1303020 h 1935480"/>
              <a:gd name="connsiteX260" fmla="*/ 1097922 w 1829442"/>
              <a:gd name="connsiteY260" fmla="*/ 1295400 h 1935480"/>
              <a:gd name="connsiteX261" fmla="*/ 1094112 w 1829442"/>
              <a:gd name="connsiteY261" fmla="*/ 1268730 h 1935480"/>
              <a:gd name="connsiteX262" fmla="*/ 1082682 w 1829442"/>
              <a:gd name="connsiteY262" fmla="*/ 1257300 h 1935480"/>
              <a:gd name="connsiteX263" fmla="*/ 1078872 w 1829442"/>
              <a:gd name="connsiteY263" fmla="*/ 1242060 h 1935480"/>
              <a:gd name="connsiteX264" fmla="*/ 1071252 w 1829442"/>
              <a:gd name="connsiteY264" fmla="*/ 1226820 h 1935480"/>
              <a:gd name="connsiteX265" fmla="*/ 1067442 w 1829442"/>
              <a:gd name="connsiteY265" fmla="*/ 1211580 h 1935480"/>
              <a:gd name="connsiteX266" fmla="*/ 1063632 w 1829442"/>
              <a:gd name="connsiteY266" fmla="*/ 1200150 h 1935480"/>
              <a:gd name="connsiteX267" fmla="*/ 1059822 w 1829442"/>
              <a:gd name="connsiteY267" fmla="*/ 1184910 h 1935480"/>
              <a:gd name="connsiteX268" fmla="*/ 1052202 w 1829442"/>
              <a:gd name="connsiteY268" fmla="*/ 1169670 h 1935480"/>
              <a:gd name="connsiteX269" fmla="*/ 1048392 w 1829442"/>
              <a:gd name="connsiteY269" fmla="*/ 1158240 h 1935480"/>
              <a:gd name="connsiteX270" fmla="*/ 1033152 w 1829442"/>
              <a:gd name="connsiteY270" fmla="*/ 1131570 h 1935480"/>
              <a:gd name="connsiteX271" fmla="*/ 1029342 w 1829442"/>
              <a:gd name="connsiteY271" fmla="*/ 1116330 h 1935480"/>
              <a:gd name="connsiteX272" fmla="*/ 1017912 w 1829442"/>
              <a:gd name="connsiteY272" fmla="*/ 1112520 h 1935480"/>
              <a:gd name="connsiteX273" fmla="*/ 1006482 w 1829442"/>
              <a:gd name="connsiteY273" fmla="*/ 1104900 h 1935480"/>
              <a:gd name="connsiteX274" fmla="*/ 995052 w 1829442"/>
              <a:gd name="connsiteY274" fmla="*/ 1101090 h 1935480"/>
              <a:gd name="connsiteX275" fmla="*/ 972192 w 1829442"/>
              <a:gd name="connsiteY275" fmla="*/ 1082040 h 1935480"/>
              <a:gd name="connsiteX276" fmla="*/ 960762 w 1829442"/>
              <a:gd name="connsiteY276" fmla="*/ 1059180 h 1935480"/>
              <a:gd name="connsiteX277" fmla="*/ 937902 w 1829442"/>
              <a:gd name="connsiteY277" fmla="*/ 1036320 h 1935480"/>
              <a:gd name="connsiteX278" fmla="*/ 934092 w 1829442"/>
              <a:gd name="connsiteY278" fmla="*/ 1024890 h 1935480"/>
              <a:gd name="connsiteX279" fmla="*/ 918852 w 1829442"/>
              <a:gd name="connsiteY279" fmla="*/ 994410 h 1935480"/>
              <a:gd name="connsiteX280" fmla="*/ 922662 w 1829442"/>
              <a:gd name="connsiteY280" fmla="*/ 979170 h 1935480"/>
              <a:gd name="connsiteX281" fmla="*/ 945522 w 1829442"/>
              <a:gd name="connsiteY281" fmla="*/ 971550 h 1935480"/>
              <a:gd name="connsiteX282" fmla="*/ 991242 w 1829442"/>
              <a:gd name="connsiteY282" fmla="*/ 979170 h 1935480"/>
              <a:gd name="connsiteX283" fmla="*/ 1002672 w 1829442"/>
              <a:gd name="connsiteY283" fmla="*/ 982980 h 1935480"/>
              <a:gd name="connsiteX284" fmla="*/ 1044582 w 1829442"/>
              <a:gd name="connsiteY284" fmla="*/ 1002030 h 1935480"/>
              <a:gd name="connsiteX285" fmla="*/ 1059822 w 1829442"/>
              <a:gd name="connsiteY285" fmla="*/ 1009650 h 1935480"/>
              <a:gd name="connsiteX286" fmla="*/ 1075062 w 1829442"/>
              <a:gd name="connsiteY286" fmla="*/ 1013460 h 1935480"/>
              <a:gd name="connsiteX287" fmla="*/ 1105542 w 1829442"/>
              <a:gd name="connsiteY287" fmla="*/ 1024890 h 1935480"/>
              <a:gd name="connsiteX288" fmla="*/ 1120782 w 1829442"/>
              <a:gd name="connsiteY288" fmla="*/ 1036320 h 1935480"/>
              <a:gd name="connsiteX289" fmla="*/ 1132212 w 1829442"/>
              <a:gd name="connsiteY289" fmla="*/ 1040130 h 1935480"/>
              <a:gd name="connsiteX290" fmla="*/ 1162692 w 1829442"/>
              <a:gd name="connsiteY290" fmla="*/ 1051560 h 1935480"/>
              <a:gd name="connsiteX291" fmla="*/ 1177932 w 1829442"/>
              <a:gd name="connsiteY291" fmla="*/ 1062990 h 1935480"/>
              <a:gd name="connsiteX292" fmla="*/ 1208412 w 1829442"/>
              <a:gd name="connsiteY292" fmla="*/ 1074420 h 1935480"/>
              <a:gd name="connsiteX293" fmla="*/ 1223652 w 1829442"/>
              <a:gd name="connsiteY293" fmla="*/ 1082040 h 1935480"/>
              <a:gd name="connsiteX294" fmla="*/ 1235082 w 1829442"/>
              <a:gd name="connsiteY294" fmla="*/ 1101090 h 1935480"/>
              <a:gd name="connsiteX295" fmla="*/ 1254132 w 1829442"/>
              <a:gd name="connsiteY295" fmla="*/ 1108710 h 1935480"/>
              <a:gd name="connsiteX296" fmla="*/ 1265562 w 1829442"/>
              <a:gd name="connsiteY296" fmla="*/ 1112520 h 1935480"/>
              <a:gd name="connsiteX297" fmla="*/ 1311282 w 1829442"/>
              <a:gd name="connsiteY297" fmla="*/ 1120140 h 1935480"/>
              <a:gd name="connsiteX298" fmla="*/ 1334142 w 1829442"/>
              <a:gd name="connsiteY298" fmla="*/ 1131570 h 1935480"/>
              <a:gd name="connsiteX299" fmla="*/ 1349382 w 1829442"/>
              <a:gd name="connsiteY299" fmla="*/ 1139190 h 1935480"/>
              <a:gd name="connsiteX300" fmla="*/ 1555122 w 1829442"/>
              <a:gd name="connsiteY300" fmla="*/ 1143000 h 1935480"/>
              <a:gd name="connsiteX301" fmla="*/ 1722762 w 1829442"/>
              <a:gd name="connsiteY301" fmla="*/ 1143000 h 1935480"/>
              <a:gd name="connsiteX302" fmla="*/ 1734192 w 1829442"/>
              <a:gd name="connsiteY302" fmla="*/ 1131570 h 1935480"/>
              <a:gd name="connsiteX303" fmla="*/ 1741812 w 1829442"/>
              <a:gd name="connsiteY303" fmla="*/ 1120140 h 1935480"/>
              <a:gd name="connsiteX304" fmla="*/ 1764672 w 1829442"/>
              <a:gd name="connsiteY304" fmla="*/ 1101090 h 1935480"/>
              <a:gd name="connsiteX305" fmla="*/ 1768482 w 1829442"/>
              <a:gd name="connsiteY305" fmla="*/ 1089660 h 1935480"/>
              <a:gd name="connsiteX306" fmla="*/ 1776102 w 1829442"/>
              <a:gd name="connsiteY306" fmla="*/ 1078230 h 1935480"/>
              <a:gd name="connsiteX307" fmla="*/ 1779912 w 1829442"/>
              <a:gd name="connsiteY307" fmla="*/ 1062990 h 1935480"/>
              <a:gd name="connsiteX308" fmla="*/ 1791342 w 1829442"/>
              <a:gd name="connsiteY308" fmla="*/ 1047750 h 1935480"/>
              <a:gd name="connsiteX309" fmla="*/ 1798962 w 1829442"/>
              <a:gd name="connsiteY309" fmla="*/ 1036320 h 1935480"/>
              <a:gd name="connsiteX310" fmla="*/ 1802772 w 1829442"/>
              <a:gd name="connsiteY310" fmla="*/ 1024890 h 1935480"/>
              <a:gd name="connsiteX311" fmla="*/ 1810392 w 1829442"/>
              <a:gd name="connsiteY311" fmla="*/ 1013460 h 1935480"/>
              <a:gd name="connsiteX312" fmla="*/ 1818012 w 1829442"/>
              <a:gd name="connsiteY312" fmla="*/ 990600 h 1935480"/>
              <a:gd name="connsiteX313" fmla="*/ 1829442 w 1829442"/>
              <a:gd name="connsiteY313" fmla="*/ 960120 h 1935480"/>
              <a:gd name="connsiteX314" fmla="*/ 1825632 w 1829442"/>
              <a:gd name="connsiteY314" fmla="*/ 933450 h 1935480"/>
              <a:gd name="connsiteX315" fmla="*/ 1814202 w 1829442"/>
              <a:gd name="connsiteY315" fmla="*/ 925830 h 1935480"/>
              <a:gd name="connsiteX316" fmla="*/ 1795152 w 1829442"/>
              <a:gd name="connsiteY316" fmla="*/ 899160 h 1935480"/>
              <a:gd name="connsiteX317" fmla="*/ 1753242 w 1829442"/>
              <a:gd name="connsiteY317" fmla="*/ 872490 h 1935480"/>
              <a:gd name="connsiteX318" fmla="*/ 1741812 w 1829442"/>
              <a:gd name="connsiteY318" fmla="*/ 861060 h 1935480"/>
              <a:gd name="connsiteX319" fmla="*/ 1726572 w 1829442"/>
              <a:gd name="connsiteY319" fmla="*/ 857250 h 1935480"/>
              <a:gd name="connsiteX320" fmla="*/ 1684662 w 1829442"/>
              <a:gd name="connsiteY320" fmla="*/ 849630 h 1935480"/>
              <a:gd name="connsiteX321" fmla="*/ 1604652 w 1829442"/>
              <a:gd name="connsiteY321" fmla="*/ 834390 h 1935480"/>
              <a:gd name="connsiteX322" fmla="*/ 1448442 w 1829442"/>
              <a:gd name="connsiteY322" fmla="*/ 830580 h 1935480"/>
              <a:gd name="connsiteX323" fmla="*/ 1406532 w 1829442"/>
              <a:gd name="connsiteY323" fmla="*/ 822960 h 1935480"/>
              <a:gd name="connsiteX324" fmla="*/ 1395102 w 1829442"/>
              <a:gd name="connsiteY324" fmla="*/ 819150 h 1935480"/>
              <a:gd name="connsiteX325" fmla="*/ 1360812 w 1829442"/>
              <a:gd name="connsiteY325" fmla="*/ 822960 h 1935480"/>
              <a:gd name="connsiteX326" fmla="*/ 1349382 w 1829442"/>
              <a:gd name="connsiteY326" fmla="*/ 830580 h 1935480"/>
              <a:gd name="connsiteX327" fmla="*/ 1337952 w 1829442"/>
              <a:gd name="connsiteY327" fmla="*/ 834390 h 1935480"/>
              <a:gd name="connsiteX328" fmla="*/ 1303662 w 1829442"/>
              <a:gd name="connsiteY328" fmla="*/ 842010 h 1935480"/>
              <a:gd name="connsiteX329" fmla="*/ 1288422 w 1829442"/>
              <a:gd name="connsiteY329" fmla="*/ 849630 h 1935480"/>
              <a:gd name="connsiteX330" fmla="*/ 1273182 w 1829442"/>
              <a:gd name="connsiteY330" fmla="*/ 861060 h 1935480"/>
              <a:gd name="connsiteX331" fmla="*/ 1257942 w 1829442"/>
              <a:gd name="connsiteY331" fmla="*/ 864870 h 1935480"/>
              <a:gd name="connsiteX332" fmla="*/ 1242702 w 1829442"/>
              <a:gd name="connsiteY332" fmla="*/ 872490 h 1935480"/>
              <a:gd name="connsiteX333" fmla="*/ 1204602 w 1829442"/>
              <a:gd name="connsiteY333" fmla="*/ 880110 h 1935480"/>
              <a:gd name="connsiteX334" fmla="*/ 1189362 w 1829442"/>
              <a:gd name="connsiteY334" fmla="*/ 887730 h 1935480"/>
              <a:gd name="connsiteX335" fmla="*/ 1136022 w 1829442"/>
              <a:gd name="connsiteY335" fmla="*/ 876300 h 1935480"/>
              <a:gd name="connsiteX336" fmla="*/ 1124592 w 1829442"/>
              <a:gd name="connsiteY336" fmla="*/ 849630 h 1935480"/>
              <a:gd name="connsiteX337" fmla="*/ 1105542 w 1829442"/>
              <a:gd name="connsiteY337" fmla="*/ 822960 h 1935480"/>
              <a:gd name="connsiteX338" fmla="*/ 1082682 w 1829442"/>
              <a:gd name="connsiteY338" fmla="*/ 784860 h 1935480"/>
              <a:gd name="connsiteX339" fmla="*/ 1086492 w 1829442"/>
              <a:gd name="connsiteY339" fmla="*/ 754380 h 1935480"/>
              <a:gd name="connsiteX340" fmla="*/ 1094112 w 1829442"/>
              <a:gd name="connsiteY340" fmla="*/ 739140 h 1935480"/>
              <a:gd name="connsiteX341" fmla="*/ 1113162 w 1829442"/>
              <a:gd name="connsiteY341" fmla="*/ 712470 h 1935480"/>
              <a:gd name="connsiteX342" fmla="*/ 1120782 w 1829442"/>
              <a:gd name="connsiteY342" fmla="*/ 701040 h 1935480"/>
              <a:gd name="connsiteX343" fmla="*/ 1143642 w 1829442"/>
              <a:gd name="connsiteY343" fmla="*/ 670560 h 1935480"/>
              <a:gd name="connsiteX344" fmla="*/ 1166502 w 1829442"/>
              <a:gd name="connsiteY344" fmla="*/ 647700 h 1935480"/>
              <a:gd name="connsiteX345" fmla="*/ 1170312 w 1829442"/>
              <a:gd name="connsiteY345" fmla="*/ 636270 h 1935480"/>
              <a:gd name="connsiteX346" fmla="*/ 1193172 w 1829442"/>
              <a:gd name="connsiteY346" fmla="*/ 621030 h 1935480"/>
              <a:gd name="connsiteX347" fmla="*/ 1204602 w 1829442"/>
              <a:gd name="connsiteY347" fmla="*/ 598170 h 1935480"/>
              <a:gd name="connsiteX348" fmla="*/ 1212222 w 1829442"/>
              <a:gd name="connsiteY348" fmla="*/ 582930 h 1935480"/>
              <a:gd name="connsiteX349" fmla="*/ 1235082 w 1829442"/>
              <a:gd name="connsiteY349" fmla="*/ 567690 h 1935480"/>
              <a:gd name="connsiteX350" fmla="*/ 1257942 w 1829442"/>
              <a:gd name="connsiteY350" fmla="*/ 544830 h 1935480"/>
              <a:gd name="connsiteX351" fmla="*/ 1265562 w 1829442"/>
              <a:gd name="connsiteY351" fmla="*/ 533400 h 1935480"/>
              <a:gd name="connsiteX352" fmla="*/ 1276992 w 1829442"/>
              <a:gd name="connsiteY352" fmla="*/ 525780 h 1935480"/>
              <a:gd name="connsiteX353" fmla="*/ 1288422 w 1829442"/>
              <a:gd name="connsiteY353" fmla="*/ 499110 h 1935480"/>
              <a:gd name="connsiteX354" fmla="*/ 1299852 w 1829442"/>
              <a:gd name="connsiteY354" fmla="*/ 487680 h 1935480"/>
              <a:gd name="connsiteX355" fmla="*/ 1311282 w 1829442"/>
              <a:gd name="connsiteY355" fmla="*/ 472440 h 1935480"/>
              <a:gd name="connsiteX356" fmla="*/ 1322712 w 1829442"/>
              <a:gd name="connsiteY356" fmla="*/ 461010 h 1935480"/>
              <a:gd name="connsiteX357" fmla="*/ 1330332 w 1829442"/>
              <a:gd name="connsiteY357" fmla="*/ 449580 h 1935480"/>
              <a:gd name="connsiteX358" fmla="*/ 1341762 w 1829442"/>
              <a:gd name="connsiteY358" fmla="*/ 438150 h 1935480"/>
              <a:gd name="connsiteX359" fmla="*/ 1349382 w 1829442"/>
              <a:gd name="connsiteY359" fmla="*/ 426720 h 1935480"/>
              <a:gd name="connsiteX360" fmla="*/ 1360812 w 1829442"/>
              <a:gd name="connsiteY360" fmla="*/ 415290 h 1935480"/>
              <a:gd name="connsiteX361" fmla="*/ 1376052 w 1829442"/>
              <a:gd name="connsiteY361" fmla="*/ 403860 h 1935480"/>
              <a:gd name="connsiteX362" fmla="*/ 1395102 w 1829442"/>
              <a:gd name="connsiteY362" fmla="*/ 369570 h 1935480"/>
              <a:gd name="connsiteX363" fmla="*/ 1395102 w 1829442"/>
              <a:gd name="connsiteY363" fmla="*/ 365760 h 19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Lst>
            <a:rect l="l" t="t" r="r" b="b"/>
            <a:pathLst>
              <a:path w="1829442" h="1935480">
                <a:moveTo>
                  <a:pt x="1395102" y="365760"/>
                </a:moveTo>
                <a:cubicBezTo>
                  <a:pt x="1397007" y="361950"/>
                  <a:pt x="1403468" y="353452"/>
                  <a:pt x="1406532" y="346710"/>
                </a:cubicBezTo>
                <a:cubicBezTo>
                  <a:pt x="1409856" y="339398"/>
                  <a:pt x="1414152" y="323850"/>
                  <a:pt x="1414152" y="323850"/>
                </a:cubicBezTo>
                <a:cubicBezTo>
                  <a:pt x="1414062" y="323042"/>
                  <a:pt x="1410100" y="278359"/>
                  <a:pt x="1406532" y="270510"/>
                </a:cubicBezTo>
                <a:cubicBezTo>
                  <a:pt x="1402742" y="262173"/>
                  <a:pt x="1396372" y="255270"/>
                  <a:pt x="1391292" y="247650"/>
                </a:cubicBezTo>
                <a:lnTo>
                  <a:pt x="1383672" y="236220"/>
                </a:lnTo>
                <a:cubicBezTo>
                  <a:pt x="1377195" y="210313"/>
                  <a:pt x="1379368" y="209639"/>
                  <a:pt x="1368432" y="190500"/>
                </a:cubicBezTo>
                <a:cubicBezTo>
                  <a:pt x="1366160" y="186524"/>
                  <a:pt x="1363352" y="182880"/>
                  <a:pt x="1360812" y="179070"/>
                </a:cubicBezTo>
                <a:cubicBezTo>
                  <a:pt x="1352232" y="127592"/>
                  <a:pt x="1363668" y="176924"/>
                  <a:pt x="1349382" y="144780"/>
                </a:cubicBezTo>
                <a:cubicBezTo>
                  <a:pt x="1346120" y="137440"/>
                  <a:pt x="1344302" y="129540"/>
                  <a:pt x="1341762" y="121920"/>
                </a:cubicBezTo>
                <a:cubicBezTo>
                  <a:pt x="1340492" y="118110"/>
                  <a:pt x="1340362" y="113703"/>
                  <a:pt x="1337952" y="110490"/>
                </a:cubicBezTo>
                <a:lnTo>
                  <a:pt x="1326522" y="95250"/>
                </a:lnTo>
                <a:cubicBezTo>
                  <a:pt x="1325252" y="83820"/>
                  <a:pt x="1327575" y="71381"/>
                  <a:pt x="1322712" y="60960"/>
                </a:cubicBezTo>
                <a:cubicBezTo>
                  <a:pt x="1306245" y="25673"/>
                  <a:pt x="1301077" y="46537"/>
                  <a:pt x="1276992" y="30480"/>
                </a:cubicBezTo>
                <a:cubicBezTo>
                  <a:pt x="1244235" y="8642"/>
                  <a:pt x="1285680" y="34824"/>
                  <a:pt x="1254132" y="19050"/>
                </a:cubicBezTo>
                <a:cubicBezTo>
                  <a:pt x="1217906" y="937"/>
                  <a:pt x="1278819" y="23469"/>
                  <a:pt x="1219842" y="3810"/>
                </a:cubicBezTo>
                <a:lnTo>
                  <a:pt x="1208412" y="0"/>
                </a:lnTo>
                <a:cubicBezTo>
                  <a:pt x="1203332" y="1270"/>
                  <a:pt x="1198188" y="2305"/>
                  <a:pt x="1193172" y="3810"/>
                </a:cubicBezTo>
                <a:cubicBezTo>
                  <a:pt x="1185479" y="6118"/>
                  <a:pt x="1178188" y="9855"/>
                  <a:pt x="1170312" y="11430"/>
                </a:cubicBezTo>
                <a:cubicBezTo>
                  <a:pt x="1146127" y="16267"/>
                  <a:pt x="1157544" y="13669"/>
                  <a:pt x="1136022" y="19050"/>
                </a:cubicBezTo>
                <a:lnTo>
                  <a:pt x="1113162" y="34290"/>
                </a:lnTo>
                <a:cubicBezTo>
                  <a:pt x="1101923" y="41782"/>
                  <a:pt x="1099469" y="42339"/>
                  <a:pt x="1090302" y="53340"/>
                </a:cubicBezTo>
                <a:cubicBezTo>
                  <a:pt x="1081863" y="63466"/>
                  <a:pt x="1081837" y="68153"/>
                  <a:pt x="1075062" y="80010"/>
                </a:cubicBezTo>
                <a:cubicBezTo>
                  <a:pt x="1067989" y="92387"/>
                  <a:pt x="1066519" y="92363"/>
                  <a:pt x="1056012" y="102870"/>
                </a:cubicBezTo>
                <a:cubicBezTo>
                  <a:pt x="1044359" y="137830"/>
                  <a:pt x="1063838" y="83408"/>
                  <a:pt x="1040772" y="129540"/>
                </a:cubicBezTo>
                <a:cubicBezTo>
                  <a:pt x="1037180" y="136724"/>
                  <a:pt x="1035100" y="144608"/>
                  <a:pt x="1033152" y="152400"/>
                </a:cubicBezTo>
                <a:cubicBezTo>
                  <a:pt x="1031882" y="157480"/>
                  <a:pt x="1032613" y="163551"/>
                  <a:pt x="1029342" y="167640"/>
                </a:cubicBezTo>
                <a:cubicBezTo>
                  <a:pt x="1026833" y="170776"/>
                  <a:pt x="1021722" y="170180"/>
                  <a:pt x="1017912" y="171450"/>
                </a:cubicBezTo>
                <a:cubicBezTo>
                  <a:pt x="1012832" y="177800"/>
                  <a:pt x="1006621" y="183391"/>
                  <a:pt x="1002672" y="190500"/>
                </a:cubicBezTo>
                <a:cubicBezTo>
                  <a:pt x="1000129" y="195077"/>
                  <a:pt x="1000701" y="200837"/>
                  <a:pt x="998862" y="205740"/>
                </a:cubicBezTo>
                <a:cubicBezTo>
                  <a:pt x="996868" y="211058"/>
                  <a:pt x="994164" y="216110"/>
                  <a:pt x="991242" y="220980"/>
                </a:cubicBezTo>
                <a:cubicBezTo>
                  <a:pt x="986530" y="228833"/>
                  <a:pt x="976002" y="243840"/>
                  <a:pt x="976002" y="243840"/>
                </a:cubicBezTo>
                <a:cubicBezTo>
                  <a:pt x="970244" y="266872"/>
                  <a:pt x="973848" y="254112"/>
                  <a:pt x="964572" y="281940"/>
                </a:cubicBezTo>
                <a:cubicBezTo>
                  <a:pt x="963302" y="285750"/>
                  <a:pt x="963602" y="290530"/>
                  <a:pt x="960762" y="293370"/>
                </a:cubicBezTo>
                <a:lnTo>
                  <a:pt x="949332" y="304800"/>
                </a:lnTo>
                <a:lnTo>
                  <a:pt x="941712" y="327660"/>
                </a:lnTo>
                <a:cubicBezTo>
                  <a:pt x="940442" y="331470"/>
                  <a:pt x="940130" y="335748"/>
                  <a:pt x="937902" y="339090"/>
                </a:cubicBezTo>
                <a:cubicBezTo>
                  <a:pt x="913128" y="376250"/>
                  <a:pt x="951933" y="318502"/>
                  <a:pt x="918852" y="365760"/>
                </a:cubicBezTo>
                <a:cubicBezTo>
                  <a:pt x="913600" y="373263"/>
                  <a:pt x="906508" y="379932"/>
                  <a:pt x="903612" y="388620"/>
                </a:cubicBezTo>
                <a:cubicBezTo>
                  <a:pt x="898354" y="404394"/>
                  <a:pt x="902030" y="396708"/>
                  <a:pt x="892182" y="411480"/>
                </a:cubicBezTo>
                <a:cubicBezTo>
                  <a:pt x="883451" y="446402"/>
                  <a:pt x="890371" y="433246"/>
                  <a:pt x="876942" y="453390"/>
                </a:cubicBezTo>
                <a:cubicBezTo>
                  <a:pt x="874402" y="464820"/>
                  <a:pt x="872162" y="476321"/>
                  <a:pt x="869322" y="487680"/>
                </a:cubicBezTo>
                <a:cubicBezTo>
                  <a:pt x="868348" y="491576"/>
                  <a:pt x="867505" y="495623"/>
                  <a:pt x="865512" y="499110"/>
                </a:cubicBezTo>
                <a:cubicBezTo>
                  <a:pt x="855135" y="517270"/>
                  <a:pt x="854936" y="511040"/>
                  <a:pt x="842652" y="525780"/>
                </a:cubicBezTo>
                <a:cubicBezTo>
                  <a:pt x="839721" y="529298"/>
                  <a:pt x="837572" y="533400"/>
                  <a:pt x="835032" y="537210"/>
                </a:cubicBezTo>
                <a:cubicBezTo>
                  <a:pt x="824731" y="578413"/>
                  <a:pt x="835032" y="530820"/>
                  <a:pt x="835032" y="621030"/>
                </a:cubicBezTo>
                <a:cubicBezTo>
                  <a:pt x="835032" y="631269"/>
                  <a:pt x="839413" y="645367"/>
                  <a:pt x="831222" y="651510"/>
                </a:cubicBezTo>
                <a:cubicBezTo>
                  <a:pt x="820000" y="659927"/>
                  <a:pt x="803282" y="654050"/>
                  <a:pt x="789312" y="655320"/>
                </a:cubicBezTo>
                <a:cubicBezTo>
                  <a:pt x="760102" y="652780"/>
                  <a:pt x="729498" y="656972"/>
                  <a:pt x="701682" y="647700"/>
                </a:cubicBezTo>
                <a:cubicBezTo>
                  <a:pt x="694353" y="645257"/>
                  <a:pt x="699548" y="632381"/>
                  <a:pt x="697872" y="624840"/>
                </a:cubicBezTo>
                <a:cubicBezTo>
                  <a:pt x="694220" y="608405"/>
                  <a:pt x="694404" y="616106"/>
                  <a:pt x="682632" y="601980"/>
                </a:cubicBezTo>
                <a:cubicBezTo>
                  <a:pt x="679701" y="598462"/>
                  <a:pt x="677552" y="594360"/>
                  <a:pt x="675012" y="590550"/>
                </a:cubicBezTo>
                <a:cubicBezTo>
                  <a:pt x="672437" y="575102"/>
                  <a:pt x="671655" y="566659"/>
                  <a:pt x="667392" y="552450"/>
                </a:cubicBezTo>
                <a:cubicBezTo>
                  <a:pt x="665084" y="544757"/>
                  <a:pt x="663364" y="536774"/>
                  <a:pt x="659772" y="529590"/>
                </a:cubicBezTo>
                <a:cubicBezTo>
                  <a:pt x="657232" y="524510"/>
                  <a:pt x="656168" y="518366"/>
                  <a:pt x="652152" y="514350"/>
                </a:cubicBezTo>
                <a:cubicBezTo>
                  <a:pt x="649312" y="511510"/>
                  <a:pt x="644532" y="511810"/>
                  <a:pt x="640722" y="510540"/>
                </a:cubicBezTo>
                <a:cubicBezTo>
                  <a:pt x="638182" y="505460"/>
                  <a:pt x="635920" y="500231"/>
                  <a:pt x="633102" y="495300"/>
                </a:cubicBezTo>
                <a:cubicBezTo>
                  <a:pt x="630830" y="491324"/>
                  <a:pt x="627342" y="488054"/>
                  <a:pt x="625482" y="483870"/>
                </a:cubicBezTo>
                <a:cubicBezTo>
                  <a:pt x="622220" y="476530"/>
                  <a:pt x="617862" y="461010"/>
                  <a:pt x="617862" y="461010"/>
                </a:cubicBezTo>
                <a:cubicBezTo>
                  <a:pt x="616592" y="429260"/>
                  <a:pt x="617437" y="397355"/>
                  <a:pt x="614052" y="365760"/>
                </a:cubicBezTo>
                <a:cubicBezTo>
                  <a:pt x="613564" y="361207"/>
                  <a:pt x="608193" y="358557"/>
                  <a:pt x="606432" y="354330"/>
                </a:cubicBezTo>
                <a:cubicBezTo>
                  <a:pt x="601798" y="343209"/>
                  <a:pt x="595002" y="320040"/>
                  <a:pt x="595002" y="320040"/>
                </a:cubicBezTo>
                <a:cubicBezTo>
                  <a:pt x="593732" y="311150"/>
                  <a:pt x="594990" y="301508"/>
                  <a:pt x="591192" y="293370"/>
                </a:cubicBezTo>
                <a:cubicBezTo>
                  <a:pt x="585821" y="281861"/>
                  <a:pt x="568332" y="262890"/>
                  <a:pt x="568332" y="262890"/>
                </a:cubicBezTo>
                <a:cubicBezTo>
                  <a:pt x="567062" y="257810"/>
                  <a:pt x="565658" y="252762"/>
                  <a:pt x="564522" y="247650"/>
                </a:cubicBezTo>
                <a:cubicBezTo>
                  <a:pt x="563117" y="241328"/>
                  <a:pt x="562283" y="234882"/>
                  <a:pt x="560712" y="228600"/>
                </a:cubicBezTo>
                <a:cubicBezTo>
                  <a:pt x="558799" y="220946"/>
                  <a:pt x="553476" y="207801"/>
                  <a:pt x="549282" y="201930"/>
                </a:cubicBezTo>
                <a:cubicBezTo>
                  <a:pt x="546150" y="197545"/>
                  <a:pt x="541991" y="193949"/>
                  <a:pt x="537852" y="190500"/>
                </a:cubicBezTo>
                <a:cubicBezTo>
                  <a:pt x="534334" y="187569"/>
                  <a:pt x="530709" y="184488"/>
                  <a:pt x="526422" y="182880"/>
                </a:cubicBezTo>
                <a:cubicBezTo>
                  <a:pt x="520359" y="180606"/>
                  <a:pt x="513654" y="180641"/>
                  <a:pt x="507372" y="179070"/>
                </a:cubicBezTo>
                <a:cubicBezTo>
                  <a:pt x="503476" y="178096"/>
                  <a:pt x="499804" y="176363"/>
                  <a:pt x="495942" y="175260"/>
                </a:cubicBezTo>
                <a:cubicBezTo>
                  <a:pt x="490907" y="173821"/>
                  <a:pt x="485782" y="172720"/>
                  <a:pt x="480702" y="171450"/>
                </a:cubicBezTo>
                <a:cubicBezTo>
                  <a:pt x="472356" y="138067"/>
                  <a:pt x="485511" y="173185"/>
                  <a:pt x="457842" y="148590"/>
                </a:cubicBezTo>
                <a:cubicBezTo>
                  <a:pt x="450997" y="142506"/>
                  <a:pt x="450222" y="130810"/>
                  <a:pt x="442602" y="125730"/>
                </a:cubicBezTo>
                <a:lnTo>
                  <a:pt x="419742" y="110490"/>
                </a:lnTo>
                <a:cubicBezTo>
                  <a:pt x="415932" y="107950"/>
                  <a:pt x="412845" y="103518"/>
                  <a:pt x="408312" y="102870"/>
                </a:cubicBezTo>
                <a:cubicBezTo>
                  <a:pt x="373995" y="97968"/>
                  <a:pt x="390500" y="100536"/>
                  <a:pt x="358782" y="95250"/>
                </a:cubicBezTo>
                <a:cubicBezTo>
                  <a:pt x="337192" y="96520"/>
                  <a:pt x="315257" y="95013"/>
                  <a:pt x="294012" y="99060"/>
                </a:cubicBezTo>
                <a:cubicBezTo>
                  <a:pt x="287774" y="100248"/>
                  <a:pt x="284452" y="107650"/>
                  <a:pt x="278772" y="110490"/>
                </a:cubicBezTo>
                <a:cubicBezTo>
                  <a:pt x="271588" y="114082"/>
                  <a:pt x="255912" y="118110"/>
                  <a:pt x="255912" y="118110"/>
                </a:cubicBezTo>
                <a:cubicBezTo>
                  <a:pt x="229036" y="144986"/>
                  <a:pt x="242691" y="136151"/>
                  <a:pt x="217812" y="148590"/>
                </a:cubicBezTo>
                <a:cubicBezTo>
                  <a:pt x="199247" y="176437"/>
                  <a:pt x="221908" y="141423"/>
                  <a:pt x="202572" y="175260"/>
                </a:cubicBezTo>
                <a:cubicBezTo>
                  <a:pt x="190755" y="195940"/>
                  <a:pt x="198127" y="177164"/>
                  <a:pt x="191142" y="198120"/>
                </a:cubicBezTo>
                <a:cubicBezTo>
                  <a:pt x="189872" y="207010"/>
                  <a:pt x="189093" y="215984"/>
                  <a:pt x="187332" y="224790"/>
                </a:cubicBezTo>
                <a:cubicBezTo>
                  <a:pt x="186544" y="228728"/>
                  <a:pt x="183856" y="232218"/>
                  <a:pt x="183522" y="236220"/>
                </a:cubicBezTo>
                <a:cubicBezTo>
                  <a:pt x="181305" y="262828"/>
                  <a:pt x="182459" y="289672"/>
                  <a:pt x="179712" y="316230"/>
                </a:cubicBezTo>
                <a:cubicBezTo>
                  <a:pt x="178634" y="326647"/>
                  <a:pt x="172092" y="346710"/>
                  <a:pt x="172092" y="346710"/>
                </a:cubicBezTo>
                <a:cubicBezTo>
                  <a:pt x="171393" y="353005"/>
                  <a:pt x="170678" y="381260"/>
                  <a:pt x="164472" y="392430"/>
                </a:cubicBezTo>
                <a:cubicBezTo>
                  <a:pt x="160024" y="400436"/>
                  <a:pt x="149232" y="415290"/>
                  <a:pt x="149232" y="415290"/>
                </a:cubicBezTo>
                <a:cubicBezTo>
                  <a:pt x="142082" y="443891"/>
                  <a:pt x="141702" y="438693"/>
                  <a:pt x="149232" y="483870"/>
                </a:cubicBezTo>
                <a:cubicBezTo>
                  <a:pt x="150166" y="489472"/>
                  <a:pt x="152540" y="495414"/>
                  <a:pt x="156852" y="499110"/>
                </a:cubicBezTo>
                <a:cubicBezTo>
                  <a:pt x="162045" y="503561"/>
                  <a:pt x="169552" y="504190"/>
                  <a:pt x="175902" y="506730"/>
                </a:cubicBezTo>
                <a:cubicBezTo>
                  <a:pt x="177172" y="510540"/>
                  <a:pt x="178609" y="514298"/>
                  <a:pt x="179712" y="518160"/>
                </a:cubicBezTo>
                <a:cubicBezTo>
                  <a:pt x="181151" y="523195"/>
                  <a:pt x="180251" y="529311"/>
                  <a:pt x="183522" y="533400"/>
                </a:cubicBezTo>
                <a:cubicBezTo>
                  <a:pt x="186031" y="536536"/>
                  <a:pt x="191142" y="535940"/>
                  <a:pt x="194952" y="537210"/>
                </a:cubicBezTo>
                <a:cubicBezTo>
                  <a:pt x="202010" y="572499"/>
                  <a:pt x="192913" y="541262"/>
                  <a:pt x="210192" y="571500"/>
                </a:cubicBezTo>
                <a:cubicBezTo>
                  <a:pt x="224896" y="597231"/>
                  <a:pt x="198833" y="567761"/>
                  <a:pt x="225432" y="594360"/>
                </a:cubicBezTo>
                <a:cubicBezTo>
                  <a:pt x="228150" y="602513"/>
                  <a:pt x="229911" y="611138"/>
                  <a:pt x="236862" y="617220"/>
                </a:cubicBezTo>
                <a:cubicBezTo>
                  <a:pt x="243754" y="623251"/>
                  <a:pt x="253246" y="625984"/>
                  <a:pt x="259722" y="632460"/>
                </a:cubicBezTo>
                <a:cubicBezTo>
                  <a:pt x="285422" y="658160"/>
                  <a:pt x="272359" y="651912"/>
                  <a:pt x="294012" y="659130"/>
                </a:cubicBezTo>
                <a:cubicBezTo>
                  <a:pt x="301462" y="674030"/>
                  <a:pt x="301895" y="678912"/>
                  <a:pt x="316872" y="689610"/>
                </a:cubicBezTo>
                <a:cubicBezTo>
                  <a:pt x="320140" y="691944"/>
                  <a:pt x="324492" y="692150"/>
                  <a:pt x="328302" y="693420"/>
                </a:cubicBezTo>
                <a:cubicBezTo>
                  <a:pt x="346260" y="720357"/>
                  <a:pt x="322807" y="687925"/>
                  <a:pt x="351162" y="716280"/>
                </a:cubicBezTo>
                <a:cubicBezTo>
                  <a:pt x="354400" y="719518"/>
                  <a:pt x="356242" y="723900"/>
                  <a:pt x="358782" y="727710"/>
                </a:cubicBezTo>
                <a:cubicBezTo>
                  <a:pt x="361322" y="740410"/>
                  <a:pt x="358201" y="755786"/>
                  <a:pt x="366402" y="765810"/>
                </a:cubicBezTo>
                <a:cubicBezTo>
                  <a:pt x="372089" y="772760"/>
                  <a:pt x="384470" y="767040"/>
                  <a:pt x="393072" y="769620"/>
                </a:cubicBezTo>
                <a:cubicBezTo>
                  <a:pt x="401709" y="772211"/>
                  <a:pt x="409826" y="783437"/>
                  <a:pt x="415932" y="788670"/>
                </a:cubicBezTo>
                <a:cubicBezTo>
                  <a:pt x="417233" y="789785"/>
                  <a:pt x="438582" y="805997"/>
                  <a:pt x="442602" y="807720"/>
                </a:cubicBezTo>
                <a:cubicBezTo>
                  <a:pt x="447415" y="809783"/>
                  <a:pt x="452762" y="810260"/>
                  <a:pt x="457842" y="811530"/>
                </a:cubicBezTo>
                <a:cubicBezTo>
                  <a:pt x="462922" y="815340"/>
                  <a:pt x="468261" y="818827"/>
                  <a:pt x="473082" y="822960"/>
                </a:cubicBezTo>
                <a:cubicBezTo>
                  <a:pt x="498751" y="844962"/>
                  <a:pt x="470680" y="825169"/>
                  <a:pt x="495942" y="842010"/>
                </a:cubicBezTo>
                <a:cubicBezTo>
                  <a:pt x="511418" y="865223"/>
                  <a:pt x="506037" y="852019"/>
                  <a:pt x="499752" y="899160"/>
                </a:cubicBezTo>
                <a:cubicBezTo>
                  <a:pt x="499221" y="903141"/>
                  <a:pt x="499210" y="908256"/>
                  <a:pt x="495942" y="910590"/>
                </a:cubicBezTo>
                <a:cubicBezTo>
                  <a:pt x="489406" y="915259"/>
                  <a:pt x="480702" y="915670"/>
                  <a:pt x="473082" y="918210"/>
                </a:cubicBezTo>
                <a:lnTo>
                  <a:pt x="461652" y="922020"/>
                </a:lnTo>
                <a:cubicBezTo>
                  <a:pt x="436286" y="947386"/>
                  <a:pt x="463604" y="923475"/>
                  <a:pt x="438792" y="937260"/>
                </a:cubicBezTo>
                <a:cubicBezTo>
                  <a:pt x="430786" y="941708"/>
                  <a:pt x="423552" y="947420"/>
                  <a:pt x="415932" y="952500"/>
                </a:cubicBezTo>
                <a:cubicBezTo>
                  <a:pt x="384397" y="973523"/>
                  <a:pt x="409075" y="959879"/>
                  <a:pt x="332112" y="963930"/>
                </a:cubicBezTo>
                <a:cubicBezTo>
                  <a:pt x="325762" y="966470"/>
                  <a:pt x="319511" y="969274"/>
                  <a:pt x="313062" y="971550"/>
                </a:cubicBezTo>
                <a:cubicBezTo>
                  <a:pt x="297913" y="976897"/>
                  <a:pt x="267342" y="986790"/>
                  <a:pt x="267342" y="986790"/>
                </a:cubicBezTo>
                <a:cubicBezTo>
                  <a:pt x="259722" y="994410"/>
                  <a:pt x="253448" y="1003672"/>
                  <a:pt x="244482" y="1009650"/>
                </a:cubicBezTo>
                <a:cubicBezTo>
                  <a:pt x="240672" y="1012190"/>
                  <a:pt x="237072" y="1015077"/>
                  <a:pt x="233052" y="1017270"/>
                </a:cubicBezTo>
                <a:cubicBezTo>
                  <a:pt x="223080" y="1022709"/>
                  <a:pt x="212023" y="1026209"/>
                  <a:pt x="202572" y="1032510"/>
                </a:cubicBezTo>
                <a:cubicBezTo>
                  <a:pt x="165412" y="1057284"/>
                  <a:pt x="223160" y="1018479"/>
                  <a:pt x="175902" y="1051560"/>
                </a:cubicBezTo>
                <a:lnTo>
                  <a:pt x="141612" y="1074420"/>
                </a:lnTo>
                <a:lnTo>
                  <a:pt x="130182" y="1082040"/>
                </a:lnTo>
                <a:cubicBezTo>
                  <a:pt x="125524" y="1091356"/>
                  <a:pt x="121674" y="1100632"/>
                  <a:pt x="114942" y="1108710"/>
                </a:cubicBezTo>
                <a:cubicBezTo>
                  <a:pt x="111493" y="1112849"/>
                  <a:pt x="106644" y="1115755"/>
                  <a:pt x="103512" y="1120140"/>
                </a:cubicBezTo>
                <a:cubicBezTo>
                  <a:pt x="100211" y="1124762"/>
                  <a:pt x="98814" y="1130510"/>
                  <a:pt x="95892" y="1135380"/>
                </a:cubicBezTo>
                <a:cubicBezTo>
                  <a:pt x="91180" y="1143233"/>
                  <a:pt x="83548" y="1149552"/>
                  <a:pt x="80652" y="1158240"/>
                </a:cubicBezTo>
                <a:cubicBezTo>
                  <a:pt x="75114" y="1174853"/>
                  <a:pt x="75475" y="1180455"/>
                  <a:pt x="65412" y="1192530"/>
                </a:cubicBezTo>
                <a:cubicBezTo>
                  <a:pt x="61963" y="1196669"/>
                  <a:pt x="57792" y="1200150"/>
                  <a:pt x="53982" y="1203960"/>
                </a:cubicBezTo>
                <a:cubicBezTo>
                  <a:pt x="44405" y="1232690"/>
                  <a:pt x="57324" y="1197277"/>
                  <a:pt x="42552" y="1226820"/>
                </a:cubicBezTo>
                <a:cubicBezTo>
                  <a:pt x="40756" y="1230412"/>
                  <a:pt x="40538" y="1234658"/>
                  <a:pt x="38742" y="1238250"/>
                </a:cubicBezTo>
                <a:cubicBezTo>
                  <a:pt x="36694" y="1242346"/>
                  <a:pt x="33170" y="1245584"/>
                  <a:pt x="31122" y="1249680"/>
                </a:cubicBezTo>
                <a:cubicBezTo>
                  <a:pt x="29326" y="1253272"/>
                  <a:pt x="29540" y="1257768"/>
                  <a:pt x="27312" y="1261110"/>
                </a:cubicBezTo>
                <a:cubicBezTo>
                  <a:pt x="24323" y="1265593"/>
                  <a:pt x="19692" y="1268730"/>
                  <a:pt x="15882" y="1272540"/>
                </a:cubicBezTo>
                <a:cubicBezTo>
                  <a:pt x="14612" y="1277620"/>
                  <a:pt x="14414" y="1283096"/>
                  <a:pt x="12072" y="1287780"/>
                </a:cubicBezTo>
                <a:cubicBezTo>
                  <a:pt x="9232" y="1293460"/>
                  <a:pt x="1129" y="1296689"/>
                  <a:pt x="642" y="1303020"/>
                </a:cubicBezTo>
                <a:cubicBezTo>
                  <a:pt x="-1503" y="1330906"/>
                  <a:pt x="2222" y="1358960"/>
                  <a:pt x="4452" y="1386840"/>
                </a:cubicBezTo>
                <a:cubicBezTo>
                  <a:pt x="4772" y="1390843"/>
                  <a:pt x="5691" y="1395185"/>
                  <a:pt x="8262" y="1398270"/>
                </a:cubicBezTo>
                <a:cubicBezTo>
                  <a:pt x="12327" y="1403148"/>
                  <a:pt x="18723" y="1405518"/>
                  <a:pt x="23502" y="1409700"/>
                </a:cubicBezTo>
                <a:cubicBezTo>
                  <a:pt x="31835" y="1416991"/>
                  <a:pt x="41223" y="1426093"/>
                  <a:pt x="46362" y="1436370"/>
                </a:cubicBezTo>
                <a:cubicBezTo>
                  <a:pt x="48158" y="1439962"/>
                  <a:pt x="48590" y="1444109"/>
                  <a:pt x="50172" y="1447800"/>
                </a:cubicBezTo>
                <a:cubicBezTo>
                  <a:pt x="66990" y="1487042"/>
                  <a:pt x="48068" y="1433867"/>
                  <a:pt x="65412" y="1485900"/>
                </a:cubicBezTo>
                <a:cubicBezTo>
                  <a:pt x="66682" y="1489710"/>
                  <a:pt x="68248" y="1493434"/>
                  <a:pt x="69222" y="1497330"/>
                </a:cubicBezTo>
                <a:cubicBezTo>
                  <a:pt x="70492" y="1502410"/>
                  <a:pt x="70434" y="1508024"/>
                  <a:pt x="73032" y="1512570"/>
                </a:cubicBezTo>
                <a:cubicBezTo>
                  <a:pt x="75705" y="1517248"/>
                  <a:pt x="80652" y="1520190"/>
                  <a:pt x="84462" y="1524000"/>
                </a:cubicBezTo>
                <a:cubicBezTo>
                  <a:pt x="91158" y="1544087"/>
                  <a:pt x="83847" y="1527834"/>
                  <a:pt x="99702" y="1546860"/>
                </a:cubicBezTo>
                <a:cubicBezTo>
                  <a:pt x="102633" y="1550378"/>
                  <a:pt x="103746" y="1555429"/>
                  <a:pt x="107322" y="1558290"/>
                </a:cubicBezTo>
                <a:cubicBezTo>
                  <a:pt x="110458" y="1560799"/>
                  <a:pt x="115160" y="1560304"/>
                  <a:pt x="118752" y="1562100"/>
                </a:cubicBezTo>
                <a:cubicBezTo>
                  <a:pt x="130546" y="1567997"/>
                  <a:pt x="133341" y="1574247"/>
                  <a:pt x="145422" y="1581150"/>
                </a:cubicBezTo>
                <a:cubicBezTo>
                  <a:pt x="148909" y="1583143"/>
                  <a:pt x="153260" y="1583164"/>
                  <a:pt x="156852" y="1584960"/>
                </a:cubicBezTo>
                <a:cubicBezTo>
                  <a:pt x="167461" y="1590264"/>
                  <a:pt x="171286" y="1595584"/>
                  <a:pt x="179712" y="1604010"/>
                </a:cubicBezTo>
                <a:cubicBezTo>
                  <a:pt x="180982" y="1607820"/>
                  <a:pt x="180254" y="1613106"/>
                  <a:pt x="183522" y="1615440"/>
                </a:cubicBezTo>
                <a:cubicBezTo>
                  <a:pt x="190058" y="1620109"/>
                  <a:pt x="198762" y="1620520"/>
                  <a:pt x="206382" y="1623060"/>
                </a:cubicBezTo>
                <a:cubicBezTo>
                  <a:pt x="233319" y="1632039"/>
                  <a:pt x="199056" y="1621448"/>
                  <a:pt x="248292" y="1630680"/>
                </a:cubicBezTo>
                <a:cubicBezTo>
                  <a:pt x="267936" y="1634363"/>
                  <a:pt x="274486" y="1636871"/>
                  <a:pt x="290202" y="1642110"/>
                </a:cubicBezTo>
                <a:cubicBezTo>
                  <a:pt x="301632" y="1640840"/>
                  <a:pt x="313215" y="1640555"/>
                  <a:pt x="324492" y="1638300"/>
                </a:cubicBezTo>
                <a:cubicBezTo>
                  <a:pt x="332368" y="1636725"/>
                  <a:pt x="347352" y="1630680"/>
                  <a:pt x="347352" y="1630680"/>
                </a:cubicBezTo>
                <a:cubicBezTo>
                  <a:pt x="357450" y="1620582"/>
                  <a:pt x="368044" y="1606999"/>
                  <a:pt x="381642" y="1600200"/>
                </a:cubicBezTo>
                <a:cubicBezTo>
                  <a:pt x="385234" y="1598404"/>
                  <a:pt x="389262" y="1597660"/>
                  <a:pt x="393072" y="1596390"/>
                </a:cubicBezTo>
                <a:cubicBezTo>
                  <a:pt x="396882" y="1592580"/>
                  <a:pt x="401370" y="1589345"/>
                  <a:pt x="404502" y="1584960"/>
                </a:cubicBezTo>
                <a:cubicBezTo>
                  <a:pt x="407803" y="1580338"/>
                  <a:pt x="408106" y="1573736"/>
                  <a:pt x="412122" y="1569720"/>
                </a:cubicBezTo>
                <a:cubicBezTo>
                  <a:pt x="414962" y="1566880"/>
                  <a:pt x="419742" y="1567180"/>
                  <a:pt x="423552" y="1565910"/>
                </a:cubicBezTo>
                <a:cubicBezTo>
                  <a:pt x="426092" y="1562100"/>
                  <a:pt x="428510" y="1558206"/>
                  <a:pt x="431172" y="1554480"/>
                </a:cubicBezTo>
                <a:cubicBezTo>
                  <a:pt x="434863" y="1549313"/>
                  <a:pt x="439237" y="1544625"/>
                  <a:pt x="442602" y="1539240"/>
                </a:cubicBezTo>
                <a:cubicBezTo>
                  <a:pt x="445612" y="1534424"/>
                  <a:pt x="446921" y="1528622"/>
                  <a:pt x="450222" y="1524000"/>
                </a:cubicBezTo>
                <a:cubicBezTo>
                  <a:pt x="453354" y="1519615"/>
                  <a:pt x="458344" y="1516823"/>
                  <a:pt x="461652" y="1512570"/>
                </a:cubicBezTo>
                <a:cubicBezTo>
                  <a:pt x="467275" y="1505341"/>
                  <a:pt x="471812" y="1497330"/>
                  <a:pt x="476892" y="1489710"/>
                </a:cubicBezTo>
                <a:cubicBezTo>
                  <a:pt x="479432" y="1485900"/>
                  <a:pt x="480849" y="1481027"/>
                  <a:pt x="484512" y="1478280"/>
                </a:cubicBezTo>
                <a:lnTo>
                  <a:pt x="499752" y="1466850"/>
                </a:lnTo>
                <a:cubicBezTo>
                  <a:pt x="502292" y="1459230"/>
                  <a:pt x="502917" y="1450673"/>
                  <a:pt x="507372" y="1443990"/>
                </a:cubicBezTo>
                <a:lnTo>
                  <a:pt x="522612" y="1421130"/>
                </a:lnTo>
                <a:cubicBezTo>
                  <a:pt x="525152" y="1417320"/>
                  <a:pt x="528784" y="1414044"/>
                  <a:pt x="530232" y="1409700"/>
                </a:cubicBezTo>
                <a:cubicBezTo>
                  <a:pt x="531502" y="1405890"/>
                  <a:pt x="532049" y="1401757"/>
                  <a:pt x="534042" y="1398270"/>
                </a:cubicBezTo>
                <a:cubicBezTo>
                  <a:pt x="537192" y="1392757"/>
                  <a:pt x="541781" y="1388197"/>
                  <a:pt x="545472" y="1383030"/>
                </a:cubicBezTo>
                <a:cubicBezTo>
                  <a:pt x="548134" y="1379304"/>
                  <a:pt x="550820" y="1375576"/>
                  <a:pt x="553092" y="1371600"/>
                </a:cubicBezTo>
                <a:cubicBezTo>
                  <a:pt x="555910" y="1366669"/>
                  <a:pt x="557894" y="1361291"/>
                  <a:pt x="560712" y="1356360"/>
                </a:cubicBezTo>
                <a:cubicBezTo>
                  <a:pt x="565037" y="1348791"/>
                  <a:pt x="572488" y="1338349"/>
                  <a:pt x="579762" y="1333500"/>
                </a:cubicBezTo>
                <a:cubicBezTo>
                  <a:pt x="583104" y="1331272"/>
                  <a:pt x="587382" y="1330960"/>
                  <a:pt x="591192" y="1329690"/>
                </a:cubicBezTo>
                <a:lnTo>
                  <a:pt x="614052" y="1306830"/>
                </a:lnTo>
                <a:lnTo>
                  <a:pt x="625482" y="1295400"/>
                </a:lnTo>
                <a:cubicBezTo>
                  <a:pt x="626752" y="1290320"/>
                  <a:pt x="626694" y="1284706"/>
                  <a:pt x="629292" y="1280160"/>
                </a:cubicBezTo>
                <a:cubicBezTo>
                  <a:pt x="647237" y="1248757"/>
                  <a:pt x="634948" y="1287435"/>
                  <a:pt x="648342" y="1257300"/>
                </a:cubicBezTo>
                <a:cubicBezTo>
                  <a:pt x="651604" y="1249960"/>
                  <a:pt x="652370" y="1241624"/>
                  <a:pt x="655962" y="1234440"/>
                </a:cubicBezTo>
                <a:cubicBezTo>
                  <a:pt x="665378" y="1215608"/>
                  <a:pt x="661786" y="1224588"/>
                  <a:pt x="667392" y="1207770"/>
                </a:cubicBezTo>
                <a:cubicBezTo>
                  <a:pt x="668866" y="1194508"/>
                  <a:pt x="669817" y="1164128"/>
                  <a:pt x="678822" y="1150620"/>
                </a:cubicBezTo>
                <a:lnTo>
                  <a:pt x="686442" y="1139190"/>
                </a:lnTo>
                <a:cubicBezTo>
                  <a:pt x="693500" y="1103901"/>
                  <a:pt x="684403" y="1135138"/>
                  <a:pt x="701682" y="1104900"/>
                </a:cubicBezTo>
                <a:cubicBezTo>
                  <a:pt x="708282" y="1093350"/>
                  <a:pt x="701734" y="1091996"/>
                  <a:pt x="713112" y="1082040"/>
                </a:cubicBezTo>
                <a:cubicBezTo>
                  <a:pt x="720004" y="1076009"/>
                  <a:pt x="728352" y="1071880"/>
                  <a:pt x="735972" y="1066800"/>
                </a:cubicBezTo>
                <a:cubicBezTo>
                  <a:pt x="750744" y="1056952"/>
                  <a:pt x="743058" y="1060628"/>
                  <a:pt x="758832" y="1055370"/>
                </a:cubicBezTo>
                <a:cubicBezTo>
                  <a:pt x="763912" y="1057910"/>
                  <a:pt x="769709" y="1059354"/>
                  <a:pt x="774072" y="1062990"/>
                </a:cubicBezTo>
                <a:cubicBezTo>
                  <a:pt x="789955" y="1076225"/>
                  <a:pt x="782048" y="1106323"/>
                  <a:pt x="785502" y="1120140"/>
                </a:cubicBezTo>
                <a:cubicBezTo>
                  <a:pt x="787042" y="1126300"/>
                  <a:pt x="793567" y="1129995"/>
                  <a:pt x="796932" y="1135380"/>
                </a:cubicBezTo>
                <a:cubicBezTo>
                  <a:pt x="802865" y="1144872"/>
                  <a:pt x="808158" y="1159634"/>
                  <a:pt x="812172" y="1169670"/>
                </a:cubicBezTo>
                <a:cubicBezTo>
                  <a:pt x="821676" y="1226692"/>
                  <a:pt x="812172" y="1155468"/>
                  <a:pt x="812172" y="1219200"/>
                </a:cubicBezTo>
                <a:cubicBezTo>
                  <a:pt x="812172" y="1243363"/>
                  <a:pt x="812164" y="1267730"/>
                  <a:pt x="815982" y="1291590"/>
                </a:cubicBezTo>
                <a:cubicBezTo>
                  <a:pt x="817328" y="1300002"/>
                  <a:pt x="824135" y="1306586"/>
                  <a:pt x="827412" y="1314450"/>
                </a:cubicBezTo>
                <a:cubicBezTo>
                  <a:pt x="830501" y="1321864"/>
                  <a:pt x="832049" y="1329852"/>
                  <a:pt x="835032" y="1337310"/>
                </a:cubicBezTo>
                <a:cubicBezTo>
                  <a:pt x="839058" y="1347375"/>
                  <a:pt x="843476" y="1357338"/>
                  <a:pt x="846462" y="1367790"/>
                </a:cubicBezTo>
                <a:cubicBezTo>
                  <a:pt x="847901" y="1372825"/>
                  <a:pt x="848209" y="1378217"/>
                  <a:pt x="850272" y="1383030"/>
                </a:cubicBezTo>
                <a:cubicBezTo>
                  <a:pt x="852076" y="1387239"/>
                  <a:pt x="856032" y="1390276"/>
                  <a:pt x="857892" y="1394460"/>
                </a:cubicBezTo>
                <a:cubicBezTo>
                  <a:pt x="872810" y="1428026"/>
                  <a:pt x="856080" y="1407888"/>
                  <a:pt x="876942" y="1428750"/>
                </a:cubicBezTo>
                <a:cubicBezTo>
                  <a:pt x="879482" y="1436370"/>
                  <a:pt x="878882" y="1445930"/>
                  <a:pt x="884562" y="1451610"/>
                </a:cubicBezTo>
                <a:cubicBezTo>
                  <a:pt x="899230" y="1466278"/>
                  <a:pt x="893003" y="1458557"/>
                  <a:pt x="903612" y="1474470"/>
                </a:cubicBezTo>
                <a:cubicBezTo>
                  <a:pt x="906152" y="1484630"/>
                  <a:pt x="907920" y="1495015"/>
                  <a:pt x="911232" y="1504950"/>
                </a:cubicBezTo>
                <a:cubicBezTo>
                  <a:pt x="913772" y="1512570"/>
                  <a:pt x="917277" y="1519934"/>
                  <a:pt x="918852" y="1527810"/>
                </a:cubicBezTo>
                <a:cubicBezTo>
                  <a:pt x="921392" y="1540510"/>
                  <a:pt x="923560" y="1553290"/>
                  <a:pt x="926472" y="1565910"/>
                </a:cubicBezTo>
                <a:cubicBezTo>
                  <a:pt x="927375" y="1569823"/>
                  <a:pt x="929411" y="1573420"/>
                  <a:pt x="930282" y="1577340"/>
                </a:cubicBezTo>
                <a:cubicBezTo>
                  <a:pt x="931958" y="1584881"/>
                  <a:pt x="932577" y="1592625"/>
                  <a:pt x="934092" y="1600200"/>
                </a:cubicBezTo>
                <a:cubicBezTo>
                  <a:pt x="938062" y="1620051"/>
                  <a:pt x="936870" y="1609924"/>
                  <a:pt x="941712" y="1626870"/>
                </a:cubicBezTo>
                <a:cubicBezTo>
                  <a:pt x="943151" y="1631905"/>
                  <a:pt x="944386" y="1636998"/>
                  <a:pt x="945522" y="1642110"/>
                </a:cubicBezTo>
                <a:cubicBezTo>
                  <a:pt x="946839" y="1648035"/>
                  <a:pt x="950608" y="1669642"/>
                  <a:pt x="953142" y="1676400"/>
                </a:cubicBezTo>
                <a:cubicBezTo>
                  <a:pt x="955136" y="1681718"/>
                  <a:pt x="958222" y="1686560"/>
                  <a:pt x="960762" y="1691640"/>
                </a:cubicBezTo>
                <a:cubicBezTo>
                  <a:pt x="966935" y="1722504"/>
                  <a:pt x="962524" y="1704547"/>
                  <a:pt x="976002" y="1744980"/>
                </a:cubicBezTo>
                <a:lnTo>
                  <a:pt x="979812" y="1756410"/>
                </a:lnTo>
                <a:cubicBezTo>
                  <a:pt x="981082" y="1760220"/>
                  <a:pt x="980782" y="1765000"/>
                  <a:pt x="983622" y="1767840"/>
                </a:cubicBezTo>
                <a:cubicBezTo>
                  <a:pt x="1009322" y="1793540"/>
                  <a:pt x="996259" y="1787292"/>
                  <a:pt x="1017912" y="1794510"/>
                </a:cubicBezTo>
                <a:cubicBezTo>
                  <a:pt x="1021722" y="1798320"/>
                  <a:pt x="1026034" y="1801687"/>
                  <a:pt x="1029342" y="1805940"/>
                </a:cubicBezTo>
                <a:cubicBezTo>
                  <a:pt x="1034965" y="1813169"/>
                  <a:pt x="1036962" y="1823720"/>
                  <a:pt x="1044582" y="1828800"/>
                </a:cubicBezTo>
                <a:lnTo>
                  <a:pt x="1056012" y="1836420"/>
                </a:lnTo>
                <a:cubicBezTo>
                  <a:pt x="1059982" y="1848331"/>
                  <a:pt x="1063833" y="1863224"/>
                  <a:pt x="1075062" y="1870710"/>
                </a:cubicBezTo>
                <a:cubicBezTo>
                  <a:pt x="1078872" y="1873250"/>
                  <a:pt x="1083070" y="1875288"/>
                  <a:pt x="1086492" y="1878330"/>
                </a:cubicBezTo>
                <a:cubicBezTo>
                  <a:pt x="1094546" y="1885489"/>
                  <a:pt x="1101732" y="1893570"/>
                  <a:pt x="1109352" y="1901190"/>
                </a:cubicBezTo>
                <a:cubicBezTo>
                  <a:pt x="1113162" y="1905000"/>
                  <a:pt x="1117793" y="1908137"/>
                  <a:pt x="1120782" y="1912620"/>
                </a:cubicBezTo>
                <a:cubicBezTo>
                  <a:pt x="1123322" y="1916430"/>
                  <a:pt x="1124519" y="1921623"/>
                  <a:pt x="1128402" y="1924050"/>
                </a:cubicBezTo>
                <a:cubicBezTo>
                  <a:pt x="1143943" y="1933763"/>
                  <a:pt x="1174139" y="1933958"/>
                  <a:pt x="1189362" y="1935480"/>
                </a:cubicBezTo>
                <a:cubicBezTo>
                  <a:pt x="1189596" y="1935441"/>
                  <a:pt x="1218716" y="1931809"/>
                  <a:pt x="1223652" y="1927860"/>
                </a:cubicBezTo>
                <a:cubicBezTo>
                  <a:pt x="1227228" y="1924999"/>
                  <a:pt x="1228034" y="1919668"/>
                  <a:pt x="1231272" y="1916430"/>
                </a:cubicBezTo>
                <a:cubicBezTo>
                  <a:pt x="1234510" y="1913192"/>
                  <a:pt x="1238892" y="1911350"/>
                  <a:pt x="1242702" y="1908810"/>
                </a:cubicBezTo>
                <a:cubicBezTo>
                  <a:pt x="1245242" y="1903730"/>
                  <a:pt x="1247312" y="1898386"/>
                  <a:pt x="1250322" y="1893570"/>
                </a:cubicBezTo>
                <a:cubicBezTo>
                  <a:pt x="1253687" y="1888185"/>
                  <a:pt x="1258602" y="1883843"/>
                  <a:pt x="1261752" y="1878330"/>
                </a:cubicBezTo>
                <a:cubicBezTo>
                  <a:pt x="1273077" y="1858511"/>
                  <a:pt x="1255303" y="1873739"/>
                  <a:pt x="1276992" y="1859280"/>
                </a:cubicBezTo>
                <a:cubicBezTo>
                  <a:pt x="1280802" y="1841500"/>
                  <a:pt x="1286167" y="1823983"/>
                  <a:pt x="1288422" y="1805940"/>
                </a:cubicBezTo>
                <a:cubicBezTo>
                  <a:pt x="1292881" y="1770264"/>
                  <a:pt x="1289749" y="1785393"/>
                  <a:pt x="1296042" y="1760220"/>
                </a:cubicBezTo>
                <a:cubicBezTo>
                  <a:pt x="1294772" y="1746250"/>
                  <a:pt x="1294216" y="1732197"/>
                  <a:pt x="1292232" y="1718310"/>
                </a:cubicBezTo>
                <a:cubicBezTo>
                  <a:pt x="1290514" y="1706282"/>
                  <a:pt x="1282313" y="1698473"/>
                  <a:pt x="1276992" y="1687830"/>
                </a:cubicBezTo>
                <a:cubicBezTo>
                  <a:pt x="1275196" y="1684238"/>
                  <a:pt x="1274978" y="1679992"/>
                  <a:pt x="1273182" y="1676400"/>
                </a:cubicBezTo>
                <a:cubicBezTo>
                  <a:pt x="1271134" y="1672304"/>
                  <a:pt x="1267610" y="1669066"/>
                  <a:pt x="1265562" y="1664970"/>
                </a:cubicBezTo>
                <a:cubicBezTo>
                  <a:pt x="1263766" y="1661378"/>
                  <a:pt x="1263383" y="1657210"/>
                  <a:pt x="1261752" y="1653540"/>
                </a:cubicBezTo>
                <a:cubicBezTo>
                  <a:pt x="1258292" y="1645755"/>
                  <a:pt x="1253782" y="1638465"/>
                  <a:pt x="1250322" y="1630680"/>
                </a:cubicBezTo>
                <a:cubicBezTo>
                  <a:pt x="1242148" y="1612287"/>
                  <a:pt x="1245167" y="1593609"/>
                  <a:pt x="1238892" y="1573530"/>
                </a:cubicBezTo>
                <a:cubicBezTo>
                  <a:pt x="1236998" y="1567469"/>
                  <a:pt x="1231272" y="1563370"/>
                  <a:pt x="1227462" y="1558290"/>
                </a:cubicBezTo>
                <a:cubicBezTo>
                  <a:pt x="1226192" y="1554480"/>
                  <a:pt x="1225062" y="1550620"/>
                  <a:pt x="1223652" y="1546860"/>
                </a:cubicBezTo>
                <a:cubicBezTo>
                  <a:pt x="1221251" y="1540456"/>
                  <a:pt x="1218195" y="1534298"/>
                  <a:pt x="1216032" y="1527810"/>
                </a:cubicBezTo>
                <a:cubicBezTo>
                  <a:pt x="1211199" y="1513310"/>
                  <a:pt x="1213916" y="1513982"/>
                  <a:pt x="1208412" y="1501140"/>
                </a:cubicBezTo>
                <a:cubicBezTo>
                  <a:pt x="1206175" y="1495920"/>
                  <a:pt x="1203029" y="1491120"/>
                  <a:pt x="1200792" y="1485900"/>
                </a:cubicBezTo>
                <a:cubicBezTo>
                  <a:pt x="1199210" y="1482209"/>
                  <a:pt x="1198564" y="1478161"/>
                  <a:pt x="1196982" y="1474470"/>
                </a:cubicBezTo>
                <a:cubicBezTo>
                  <a:pt x="1194745" y="1469250"/>
                  <a:pt x="1192284" y="1464100"/>
                  <a:pt x="1189362" y="1459230"/>
                </a:cubicBezTo>
                <a:cubicBezTo>
                  <a:pt x="1184650" y="1451377"/>
                  <a:pt x="1177018" y="1445058"/>
                  <a:pt x="1174122" y="1436370"/>
                </a:cubicBezTo>
                <a:cubicBezTo>
                  <a:pt x="1168304" y="1418916"/>
                  <a:pt x="1172722" y="1428153"/>
                  <a:pt x="1158882" y="1409700"/>
                </a:cubicBezTo>
                <a:cubicBezTo>
                  <a:pt x="1157612" y="1403350"/>
                  <a:pt x="1157702" y="1396568"/>
                  <a:pt x="1155072" y="1390650"/>
                </a:cubicBezTo>
                <a:cubicBezTo>
                  <a:pt x="1152493" y="1384847"/>
                  <a:pt x="1147333" y="1380577"/>
                  <a:pt x="1143642" y="1375410"/>
                </a:cubicBezTo>
                <a:cubicBezTo>
                  <a:pt x="1140980" y="1371684"/>
                  <a:pt x="1137882" y="1368164"/>
                  <a:pt x="1136022" y="1363980"/>
                </a:cubicBezTo>
                <a:cubicBezTo>
                  <a:pt x="1132760" y="1356640"/>
                  <a:pt x="1130942" y="1348740"/>
                  <a:pt x="1128402" y="1341120"/>
                </a:cubicBezTo>
                <a:cubicBezTo>
                  <a:pt x="1127132" y="1337310"/>
                  <a:pt x="1126820" y="1333032"/>
                  <a:pt x="1124592" y="1329690"/>
                </a:cubicBezTo>
                <a:cubicBezTo>
                  <a:pt x="1122052" y="1325880"/>
                  <a:pt x="1119244" y="1322236"/>
                  <a:pt x="1116972" y="1318260"/>
                </a:cubicBezTo>
                <a:cubicBezTo>
                  <a:pt x="1114154" y="1313329"/>
                  <a:pt x="1112988" y="1307383"/>
                  <a:pt x="1109352" y="1303020"/>
                </a:cubicBezTo>
                <a:cubicBezTo>
                  <a:pt x="1106421" y="1299502"/>
                  <a:pt x="1101732" y="1297940"/>
                  <a:pt x="1097922" y="1295400"/>
                </a:cubicBezTo>
                <a:cubicBezTo>
                  <a:pt x="1096652" y="1286510"/>
                  <a:pt x="1097447" y="1277068"/>
                  <a:pt x="1094112" y="1268730"/>
                </a:cubicBezTo>
                <a:cubicBezTo>
                  <a:pt x="1092111" y="1263727"/>
                  <a:pt x="1085355" y="1261978"/>
                  <a:pt x="1082682" y="1257300"/>
                </a:cubicBezTo>
                <a:cubicBezTo>
                  <a:pt x="1080084" y="1252754"/>
                  <a:pt x="1080711" y="1246963"/>
                  <a:pt x="1078872" y="1242060"/>
                </a:cubicBezTo>
                <a:cubicBezTo>
                  <a:pt x="1076878" y="1236742"/>
                  <a:pt x="1073246" y="1232138"/>
                  <a:pt x="1071252" y="1226820"/>
                </a:cubicBezTo>
                <a:cubicBezTo>
                  <a:pt x="1069413" y="1221917"/>
                  <a:pt x="1068881" y="1216615"/>
                  <a:pt x="1067442" y="1211580"/>
                </a:cubicBezTo>
                <a:cubicBezTo>
                  <a:pt x="1066339" y="1207718"/>
                  <a:pt x="1064735" y="1204012"/>
                  <a:pt x="1063632" y="1200150"/>
                </a:cubicBezTo>
                <a:cubicBezTo>
                  <a:pt x="1062193" y="1195115"/>
                  <a:pt x="1061661" y="1189813"/>
                  <a:pt x="1059822" y="1184910"/>
                </a:cubicBezTo>
                <a:cubicBezTo>
                  <a:pt x="1057828" y="1179592"/>
                  <a:pt x="1054439" y="1174890"/>
                  <a:pt x="1052202" y="1169670"/>
                </a:cubicBezTo>
                <a:cubicBezTo>
                  <a:pt x="1050620" y="1165979"/>
                  <a:pt x="1049974" y="1161931"/>
                  <a:pt x="1048392" y="1158240"/>
                </a:cubicBezTo>
                <a:cubicBezTo>
                  <a:pt x="1042591" y="1144705"/>
                  <a:pt x="1040805" y="1143049"/>
                  <a:pt x="1033152" y="1131570"/>
                </a:cubicBezTo>
                <a:cubicBezTo>
                  <a:pt x="1031882" y="1126490"/>
                  <a:pt x="1032613" y="1120419"/>
                  <a:pt x="1029342" y="1116330"/>
                </a:cubicBezTo>
                <a:cubicBezTo>
                  <a:pt x="1026833" y="1113194"/>
                  <a:pt x="1021504" y="1114316"/>
                  <a:pt x="1017912" y="1112520"/>
                </a:cubicBezTo>
                <a:cubicBezTo>
                  <a:pt x="1013816" y="1110472"/>
                  <a:pt x="1010578" y="1106948"/>
                  <a:pt x="1006482" y="1104900"/>
                </a:cubicBezTo>
                <a:cubicBezTo>
                  <a:pt x="1002890" y="1103104"/>
                  <a:pt x="998644" y="1102886"/>
                  <a:pt x="995052" y="1101090"/>
                </a:cubicBezTo>
                <a:cubicBezTo>
                  <a:pt x="984443" y="1095786"/>
                  <a:pt x="980618" y="1090466"/>
                  <a:pt x="972192" y="1082040"/>
                </a:cubicBezTo>
                <a:cubicBezTo>
                  <a:pt x="969093" y="1072744"/>
                  <a:pt x="968148" y="1066566"/>
                  <a:pt x="960762" y="1059180"/>
                </a:cubicBezTo>
                <a:cubicBezTo>
                  <a:pt x="944859" y="1043277"/>
                  <a:pt x="946881" y="1054278"/>
                  <a:pt x="937902" y="1036320"/>
                </a:cubicBezTo>
                <a:cubicBezTo>
                  <a:pt x="936106" y="1032728"/>
                  <a:pt x="935754" y="1028546"/>
                  <a:pt x="934092" y="1024890"/>
                </a:cubicBezTo>
                <a:cubicBezTo>
                  <a:pt x="929392" y="1014549"/>
                  <a:pt x="918852" y="994410"/>
                  <a:pt x="918852" y="994410"/>
                </a:cubicBezTo>
                <a:cubicBezTo>
                  <a:pt x="920122" y="989330"/>
                  <a:pt x="918686" y="982578"/>
                  <a:pt x="922662" y="979170"/>
                </a:cubicBezTo>
                <a:cubicBezTo>
                  <a:pt x="928760" y="973943"/>
                  <a:pt x="945522" y="971550"/>
                  <a:pt x="945522" y="971550"/>
                </a:cubicBezTo>
                <a:cubicBezTo>
                  <a:pt x="970259" y="974642"/>
                  <a:pt x="971663" y="973576"/>
                  <a:pt x="991242" y="979170"/>
                </a:cubicBezTo>
                <a:cubicBezTo>
                  <a:pt x="995104" y="980273"/>
                  <a:pt x="999161" y="981030"/>
                  <a:pt x="1002672" y="982980"/>
                </a:cubicBezTo>
                <a:cubicBezTo>
                  <a:pt x="1039748" y="1003578"/>
                  <a:pt x="1010310" y="995176"/>
                  <a:pt x="1044582" y="1002030"/>
                </a:cubicBezTo>
                <a:cubicBezTo>
                  <a:pt x="1049662" y="1004570"/>
                  <a:pt x="1054504" y="1007656"/>
                  <a:pt x="1059822" y="1009650"/>
                </a:cubicBezTo>
                <a:cubicBezTo>
                  <a:pt x="1064725" y="1011489"/>
                  <a:pt x="1070027" y="1012021"/>
                  <a:pt x="1075062" y="1013460"/>
                </a:cubicBezTo>
                <a:cubicBezTo>
                  <a:pt x="1082107" y="1015473"/>
                  <a:pt x="1101279" y="1022522"/>
                  <a:pt x="1105542" y="1024890"/>
                </a:cubicBezTo>
                <a:cubicBezTo>
                  <a:pt x="1111093" y="1027974"/>
                  <a:pt x="1115269" y="1033170"/>
                  <a:pt x="1120782" y="1036320"/>
                </a:cubicBezTo>
                <a:cubicBezTo>
                  <a:pt x="1124269" y="1038313"/>
                  <a:pt x="1128521" y="1038548"/>
                  <a:pt x="1132212" y="1040130"/>
                </a:cubicBezTo>
                <a:cubicBezTo>
                  <a:pt x="1160105" y="1052084"/>
                  <a:pt x="1134595" y="1044536"/>
                  <a:pt x="1162692" y="1051560"/>
                </a:cubicBezTo>
                <a:cubicBezTo>
                  <a:pt x="1167772" y="1055370"/>
                  <a:pt x="1172252" y="1060150"/>
                  <a:pt x="1177932" y="1062990"/>
                </a:cubicBezTo>
                <a:cubicBezTo>
                  <a:pt x="1187637" y="1067843"/>
                  <a:pt x="1198396" y="1070247"/>
                  <a:pt x="1208412" y="1074420"/>
                </a:cubicBezTo>
                <a:cubicBezTo>
                  <a:pt x="1213655" y="1076604"/>
                  <a:pt x="1218572" y="1079500"/>
                  <a:pt x="1223652" y="1082040"/>
                </a:cubicBezTo>
                <a:cubicBezTo>
                  <a:pt x="1227462" y="1088390"/>
                  <a:pt x="1229509" y="1096214"/>
                  <a:pt x="1235082" y="1101090"/>
                </a:cubicBezTo>
                <a:cubicBezTo>
                  <a:pt x="1240229" y="1105594"/>
                  <a:pt x="1247728" y="1106309"/>
                  <a:pt x="1254132" y="1108710"/>
                </a:cubicBezTo>
                <a:cubicBezTo>
                  <a:pt x="1257892" y="1110120"/>
                  <a:pt x="1261624" y="1111732"/>
                  <a:pt x="1265562" y="1112520"/>
                </a:cubicBezTo>
                <a:cubicBezTo>
                  <a:pt x="1280712" y="1115550"/>
                  <a:pt x="1296625" y="1115254"/>
                  <a:pt x="1311282" y="1120140"/>
                </a:cubicBezTo>
                <a:cubicBezTo>
                  <a:pt x="1332238" y="1127125"/>
                  <a:pt x="1313462" y="1119753"/>
                  <a:pt x="1334142" y="1131570"/>
                </a:cubicBezTo>
                <a:cubicBezTo>
                  <a:pt x="1339073" y="1134388"/>
                  <a:pt x="1343710" y="1138897"/>
                  <a:pt x="1349382" y="1139190"/>
                </a:cubicBezTo>
                <a:cubicBezTo>
                  <a:pt x="1417882" y="1142733"/>
                  <a:pt x="1486542" y="1141730"/>
                  <a:pt x="1555122" y="1143000"/>
                </a:cubicBezTo>
                <a:cubicBezTo>
                  <a:pt x="1618305" y="1147513"/>
                  <a:pt x="1650915" y="1151709"/>
                  <a:pt x="1722762" y="1143000"/>
                </a:cubicBezTo>
                <a:cubicBezTo>
                  <a:pt x="1728111" y="1142352"/>
                  <a:pt x="1730743" y="1135709"/>
                  <a:pt x="1734192" y="1131570"/>
                </a:cubicBezTo>
                <a:cubicBezTo>
                  <a:pt x="1737123" y="1128052"/>
                  <a:pt x="1738881" y="1123658"/>
                  <a:pt x="1741812" y="1120140"/>
                </a:cubicBezTo>
                <a:cubicBezTo>
                  <a:pt x="1750979" y="1109139"/>
                  <a:pt x="1753433" y="1108582"/>
                  <a:pt x="1764672" y="1101090"/>
                </a:cubicBezTo>
                <a:cubicBezTo>
                  <a:pt x="1765942" y="1097280"/>
                  <a:pt x="1766686" y="1093252"/>
                  <a:pt x="1768482" y="1089660"/>
                </a:cubicBezTo>
                <a:cubicBezTo>
                  <a:pt x="1770530" y="1085564"/>
                  <a:pt x="1774298" y="1082439"/>
                  <a:pt x="1776102" y="1078230"/>
                </a:cubicBezTo>
                <a:cubicBezTo>
                  <a:pt x="1778165" y="1073417"/>
                  <a:pt x="1777570" y="1067674"/>
                  <a:pt x="1779912" y="1062990"/>
                </a:cubicBezTo>
                <a:cubicBezTo>
                  <a:pt x="1782752" y="1057310"/>
                  <a:pt x="1787651" y="1052917"/>
                  <a:pt x="1791342" y="1047750"/>
                </a:cubicBezTo>
                <a:cubicBezTo>
                  <a:pt x="1794004" y="1044024"/>
                  <a:pt x="1796914" y="1040416"/>
                  <a:pt x="1798962" y="1036320"/>
                </a:cubicBezTo>
                <a:cubicBezTo>
                  <a:pt x="1800758" y="1032728"/>
                  <a:pt x="1800976" y="1028482"/>
                  <a:pt x="1802772" y="1024890"/>
                </a:cubicBezTo>
                <a:cubicBezTo>
                  <a:pt x="1804820" y="1020794"/>
                  <a:pt x="1808532" y="1017644"/>
                  <a:pt x="1810392" y="1013460"/>
                </a:cubicBezTo>
                <a:cubicBezTo>
                  <a:pt x="1813654" y="1006120"/>
                  <a:pt x="1815029" y="998058"/>
                  <a:pt x="1818012" y="990600"/>
                </a:cubicBezTo>
                <a:cubicBezTo>
                  <a:pt x="1827124" y="967821"/>
                  <a:pt x="1823469" y="978038"/>
                  <a:pt x="1829442" y="960120"/>
                </a:cubicBezTo>
                <a:cubicBezTo>
                  <a:pt x="1828172" y="951230"/>
                  <a:pt x="1829279" y="941656"/>
                  <a:pt x="1825632" y="933450"/>
                </a:cubicBezTo>
                <a:cubicBezTo>
                  <a:pt x="1823772" y="929266"/>
                  <a:pt x="1817440" y="929068"/>
                  <a:pt x="1814202" y="925830"/>
                </a:cubicBezTo>
                <a:cubicBezTo>
                  <a:pt x="1800476" y="912104"/>
                  <a:pt x="1805969" y="912140"/>
                  <a:pt x="1795152" y="899160"/>
                </a:cubicBezTo>
                <a:cubicBezTo>
                  <a:pt x="1778545" y="879231"/>
                  <a:pt x="1782522" y="891123"/>
                  <a:pt x="1753242" y="872490"/>
                </a:cubicBezTo>
                <a:cubicBezTo>
                  <a:pt x="1748696" y="869597"/>
                  <a:pt x="1746490" y="863733"/>
                  <a:pt x="1741812" y="861060"/>
                </a:cubicBezTo>
                <a:cubicBezTo>
                  <a:pt x="1737266" y="858462"/>
                  <a:pt x="1731707" y="858277"/>
                  <a:pt x="1726572" y="857250"/>
                </a:cubicBezTo>
                <a:cubicBezTo>
                  <a:pt x="1712649" y="854465"/>
                  <a:pt x="1698484" y="852882"/>
                  <a:pt x="1684662" y="849630"/>
                </a:cubicBezTo>
                <a:cubicBezTo>
                  <a:pt x="1633345" y="837555"/>
                  <a:pt x="1694229" y="839189"/>
                  <a:pt x="1604652" y="834390"/>
                </a:cubicBezTo>
                <a:cubicBezTo>
                  <a:pt x="1552641" y="831604"/>
                  <a:pt x="1500512" y="831850"/>
                  <a:pt x="1448442" y="830580"/>
                </a:cubicBezTo>
                <a:cubicBezTo>
                  <a:pt x="1422229" y="821842"/>
                  <a:pt x="1453921" y="831576"/>
                  <a:pt x="1406532" y="822960"/>
                </a:cubicBezTo>
                <a:cubicBezTo>
                  <a:pt x="1402581" y="822242"/>
                  <a:pt x="1398912" y="820420"/>
                  <a:pt x="1395102" y="819150"/>
                </a:cubicBezTo>
                <a:cubicBezTo>
                  <a:pt x="1383672" y="820420"/>
                  <a:pt x="1371969" y="820171"/>
                  <a:pt x="1360812" y="822960"/>
                </a:cubicBezTo>
                <a:cubicBezTo>
                  <a:pt x="1356370" y="824071"/>
                  <a:pt x="1353478" y="828532"/>
                  <a:pt x="1349382" y="830580"/>
                </a:cubicBezTo>
                <a:cubicBezTo>
                  <a:pt x="1345790" y="832376"/>
                  <a:pt x="1341814" y="833287"/>
                  <a:pt x="1337952" y="834390"/>
                </a:cubicBezTo>
                <a:cubicBezTo>
                  <a:pt x="1325397" y="837977"/>
                  <a:pt x="1316756" y="839391"/>
                  <a:pt x="1303662" y="842010"/>
                </a:cubicBezTo>
                <a:cubicBezTo>
                  <a:pt x="1298582" y="844550"/>
                  <a:pt x="1293238" y="846620"/>
                  <a:pt x="1288422" y="849630"/>
                </a:cubicBezTo>
                <a:cubicBezTo>
                  <a:pt x="1283037" y="852995"/>
                  <a:pt x="1278862" y="858220"/>
                  <a:pt x="1273182" y="861060"/>
                </a:cubicBezTo>
                <a:cubicBezTo>
                  <a:pt x="1268498" y="863402"/>
                  <a:pt x="1262845" y="863031"/>
                  <a:pt x="1257942" y="864870"/>
                </a:cubicBezTo>
                <a:cubicBezTo>
                  <a:pt x="1252624" y="866864"/>
                  <a:pt x="1248020" y="870496"/>
                  <a:pt x="1242702" y="872490"/>
                </a:cubicBezTo>
                <a:cubicBezTo>
                  <a:pt x="1233608" y="875900"/>
                  <a:pt x="1212503" y="878793"/>
                  <a:pt x="1204602" y="880110"/>
                </a:cubicBezTo>
                <a:cubicBezTo>
                  <a:pt x="1199522" y="882650"/>
                  <a:pt x="1195025" y="887294"/>
                  <a:pt x="1189362" y="887730"/>
                </a:cubicBezTo>
                <a:cubicBezTo>
                  <a:pt x="1164474" y="889644"/>
                  <a:pt x="1156116" y="884338"/>
                  <a:pt x="1136022" y="876300"/>
                </a:cubicBezTo>
                <a:cubicBezTo>
                  <a:pt x="1128093" y="844582"/>
                  <a:pt x="1137748" y="875942"/>
                  <a:pt x="1124592" y="849630"/>
                </a:cubicBezTo>
                <a:cubicBezTo>
                  <a:pt x="1111776" y="823998"/>
                  <a:pt x="1125003" y="835934"/>
                  <a:pt x="1105542" y="822960"/>
                </a:cubicBezTo>
                <a:cubicBezTo>
                  <a:pt x="1087152" y="795374"/>
                  <a:pt x="1094398" y="808291"/>
                  <a:pt x="1082682" y="784860"/>
                </a:cubicBezTo>
                <a:cubicBezTo>
                  <a:pt x="1083952" y="774700"/>
                  <a:pt x="1084009" y="764313"/>
                  <a:pt x="1086492" y="754380"/>
                </a:cubicBezTo>
                <a:cubicBezTo>
                  <a:pt x="1087870" y="748870"/>
                  <a:pt x="1091294" y="744071"/>
                  <a:pt x="1094112" y="739140"/>
                </a:cubicBezTo>
                <a:cubicBezTo>
                  <a:pt x="1099243" y="730161"/>
                  <a:pt x="1107321" y="720647"/>
                  <a:pt x="1113162" y="712470"/>
                </a:cubicBezTo>
                <a:cubicBezTo>
                  <a:pt x="1115824" y="708744"/>
                  <a:pt x="1118089" y="704743"/>
                  <a:pt x="1120782" y="701040"/>
                </a:cubicBezTo>
                <a:cubicBezTo>
                  <a:pt x="1128252" y="690769"/>
                  <a:pt x="1133482" y="678180"/>
                  <a:pt x="1143642" y="670560"/>
                </a:cubicBezTo>
                <a:cubicBezTo>
                  <a:pt x="1156365" y="661018"/>
                  <a:pt x="1159817" y="661071"/>
                  <a:pt x="1166502" y="647700"/>
                </a:cubicBezTo>
                <a:cubicBezTo>
                  <a:pt x="1168298" y="644108"/>
                  <a:pt x="1167472" y="639110"/>
                  <a:pt x="1170312" y="636270"/>
                </a:cubicBezTo>
                <a:cubicBezTo>
                  <a:pt x="1176788" y="629794"/>
                  <a:pt x="1193172" y="621030"/>
                  <a:pt x="1193172" y="621030"/>
                </a:cubicBezTo>
                <a:cubicBezTo>
                  <a:pt x="1200157" y="600074"/>
                  <a:pt x="1192785" y="618850"/>
                  <a:pt x="1204602" y="598170"/>
                </a:cubicBezTo>
                <a:cubicBezTo>
                  <a:pt x="1207420" y="593239"/>
                  <a:pt x="1208206" y="586946"/>
                  <a:pt x="1212222" y="582930"/>
                </a:cubicBezTo>
                <a:cubicBezTo>
                  <a:pt x="1218698" y="576454"/>
                  <a:pt x="1229587" y="575016"/>
                  <a:pt x="1235082" y="567690"/>
                </a:cubicBezTo>
                <a:cubicBezTo>
                  <a:pt x="1249259" y="548787"/>
                  <a:pt x="1241228" y="555972"/>
                  <a:pt x="1257942" y="544830"/>
                </a:cubicBezTo>
                <a:cubicBezTo>
                  <a:pt x="1260482" y="541020"/>
                  <a:pt x="1262324" y="536638"/>
                  <a:pt x="1265562" y="533400"/>
                </a:cubicBezTo>
                <a:cubicBezTo>
                  <a:pt x="1268800" y="530162"/>
                  <a:pt x="1274452" y="529590"/>
                  <a:pt x="1276992" y="525780"/>
                </a:cubicBezTo>
                <a:cubicBezTo>
                  <a:pt x="1310882" y="474945"/>
                  <a:pt x="1252564" y="542139"/>
                  <a:pt x="1288422" y="499110"/>
                </a:cubicBezTo>
                <a:cubicBezTo>
                  <a:pt x="1291871" y="494971"/>
                  <a:pt x="1296345" y="491771"/>
                  <a:pt x="1299852" y="487680"/>
                </a:cubicBezTo>
                <a:cubicBezTo>
                  <a:pt x="1303985" y="482859"/>
                  <a:pt x="1307149" y="477261"/>
                  <a:pt x="1311282" y="472440"/>
                </a:cubicBezTo>
                <a:cubicBezTo>
                  <a:pt x="1314789" y="468349"/>
                  <a:pt x="1319263" y="465149"/>
                  <a:pt x="1322712" y="461010"/>
                </a:cubicBezTo>
                <a:cubicBezTo>
                  <a:pt x="1325643" y="457492"/>
                  <a:pt x="1327401" y="453098"/>
                  <a:pt x="1330332" y="449580"/>
                </a:cubicBezTo>
                <a:cubicBezTo>
                  <a:pt x="1333781" y="445441"/>
                  <a:pt x="1338313" y="442289"/>
                  <a:pt x="1341762" y="438150"/>
                </a:cubicBezTo>
                <a:cubicBezTo>
                  <a:pt x="1344693" y="434632"/>
                  <a:pt x="1346451" y="430238"/>
                  <a:pt x="1349382" y="426720"/>
                </a:cubicBezTo>
                <a:cubicBezTo>
                  <a:pt x="1352831" y="422581"/>
                  <a:pt x="1356721" y="418797"/>
                  <a:pt x="1360812" y="415290"/>
                </a:cubicBezTo>
                <a:cubicBezTo>
                  <a:pt x="1365633" y="411157"/>
                  <a:pt x="1371833" y="408606"/>
                  <a:pt x="1376052" y="403860"/>
                </a:cubicBezTo>
                <a:cubicBezTo>
                  <a:pt x="1382766" y="396307"/>
                  <a:pt x="1393112" y="381510"/>
                  <a:pt x="1395102" y="369570"/>
                </a:cubicBezTo>
                <a:cubicBezTo>
                  <a:pt x="1395728" y="365812"/>
                  <a:pt x="1393197" y="369570"/>
                  <a:pt x="1395102" y="365760"/>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97261" y="5055453"/>
            <a:ext cx="2049095" cy="564642"/>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78430" y="4679025"/>
            <a:ext cx="1415121" cy="131749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91365" y="5124563"/>
            <a:ext cx="2060770" cy="484198"/>
          </a:xfrm>
          <a:custGeom>
            <a:avLst/>
            <a:gdLst>
              <a:gd name="connsiteX0" fmla="*/ 9525 w 3328988"/>
              <a:gd name="connsiteY0" fmla="*/ 38100 h 784127"/>
              <a:gd name="connsiteX1" fmla="*/ 7144 w 3328988"/>
              <a:gd name="connsiteY1" fmla="*/ 50006 h 784127"/>
              <a:gd name="connsiteX2" fmla="*/ 11906 w 3328988"/>
              <a:gd name="connsiteY2" fmla="*/ 57150 h 784127"/>
              <a:gd name="connsiteX3" fmla="*/ 14288 w 3328988"/>
              <a:gd name="connsiteY3" fmla="*/ 66675 h 784127"/>
              <a:gd name="connsiteX4" fmla="*/ 16669 w 3328988"/>
              <a:gd name="connsiteY4" fmla="*/ 102394 h 784127"/>
              <a:gd name="connsiteX5" fmla="*/ 14288 w 3328988"/>
              <a:gd name="connsiteY5" fmla="*/ 130969 h 784127"/>
              <a:gd name="connsiteX6" fmla="*/ 11906 w 3328988"/>
              <a:gd name="connsiteY6" fmla="*/ 176212 h 784127"/>
              <a:gd name="connsiteX7" fmla="*/ 9525 w 3328988"/>
              <a:gd name="connsiteY7" fmla="*/ 214312 h 784127"/>
              <a:gd name="connsiteX8" fmla="*/ 7144 w 3328988"/>
              <a:gd name="connsiteY8" fmla="*/ 307181 h 784127"/>
              <a:gd name="connsiteX9" fmla="*/ 4763 w 3328988"/>
              <a:gd name="connsiteY9" fmla="*/ 538162 h 784127"/>
              <a:gd name="connsiteX10" fmla="*/ 0 w 3328988"/>
              <a:gd name="connsiteY10" fmla="*/ 576262 h 784127"/>
              <a:gd name="connsiteX11" fmla="*/ 2381 w 3328988"/>
              <a:gd name="connsiteY11" fmla="*/ 640556 h 784127"/>
              <a:gd name="connsiteX12" fmla="*/ 7144 w 3328988"/>
              <a:gd name="connsiteY12" fmla="*/ 671512 h 784127"/>
              <a:gd name="connsiteX13" fmla="*/ 9525 w 3328988"/>
              <a:gd name="connsiteY13" fmla="*/ 683419 h 784127"/>
              <a:gd name="connsiteX14" fmla="*/ 90488 w 3328988"/>
              <a:gd name="connsiteY14" fmla="*/ 685800 h 784127"/>
              <a:gd name="connsiteX15" fmla="*/ 109538 w 3328988"/>
              <a:gd name="connsiteY15" fmla="*/ 688181 h 784127"/>
              <a:gd name="connsiteX16" fmla="*/ 116681 w 3328988"/>
              <a:gd name="connsiteY16" fmla="*/ 690562 h 784127"/>
              <a:gd name="connsiteX17" fmla="*/ 300038 w 3328988"/>
              <a:gd name="connsiteY17" fmla="*/ 688181 h 784127"/>
              <a:gd name="connsiteX18" fmla="*/ 390525 w 3328988"/>
              <a:gd name="connsiteY18" fmla="*/ 690562 h 784127"/>
              <a:gd name="connsiteX19" fmla="*/ 597694 w 3328988"/>
              <a:gd name="connsiteY19" fmla="*/ 695325 h 784127"/>
              <a:gd name="connsiteX20" fmla="*/ 633413 w 3328988"/>
              <a:gd name="connsiteY20" fmla="*/ 700087 h 784127"/>
              <a:gd name="connsiteX21" fmla="*/ 654844 w 3328988"/>
              <a:gd name="connsiteY21" fmla="*/ 711994 h 784127"/>
              <a:gd name="connsiteX22" fmla="*/ 654844 w 3328988"/>
              <a:gd name="connsiteY22" fmla="*/ 711994 h 784127"/>
              <a:gd name="connsiteX23" fmla="*/ 666750 w 3328988"/>
              <a:gd name="connsiteY23" fmla="*/ 714375 h 784127"/>
              <a:gd name="connsiteX24" fmla="*/ 1038225 w 3328988"/>
              <a:gd name="connsiteY24" fmla="*/ 711994 h 784127"/>
              <a:gd name="connsiteX25" fmla="*/ 1050131 w 3328988"/>
              <a:gd name="connsiteY25" fmla="*/ 707231 h 784127"/>
              <a:gd name="connsiteX26" fmla="*/ 1062038 w 3328988"/>
              <a:gd name="connsiteY26" fmla="*/ 704850 h 784127"/>
              <a:gd name="connsiteX27" fmla="*/ 1071563 w 3328988"/>
              <a:gd name="connsiteY27" fmla="*/ 702469 h 784127"/>
              <a:gd name="connsiteX28" fmla="*/ 1081088 w 3328988"/>
              <a:gd name="connsiteY28" fmla="*/ 697706 h 784127"/>
              <a:gd name="connsiteX29" fmla="*/ 1097756 w 3328988"/>
              <a:gd name="connsiteY29" fmla="*/ 692944 h 784127"/>
              <a:gd name="connsiteX30" fmla="*/ 1116806 w 3328988"/>
              <a:gd name="connsiteY30" fmla="*/ 685800 h 784127"/>
              <a:gd name="connsiteX31" fmla="*/ 1123950 w 3328988"/>
              <a:gd name="connsiteY31" fmla="*/ 683419 h 784127"/>
              <a:gd name="connsiteX32" fmla="*/ 1138238 w 3328988"/>
              <a:gd name="connsiteY32" fmla="*/ 681037 h 784127"/>
              <a:gd name="connsiteX33" fmla="*/ 1145381 w 3328988"/>
              <a:gd name="connsiteY33" fmla="*/ 678656 h 784127"/>
              <a:gd name="connsiteX34" fmla="*/ 1176338 w 3328988"/>
              <a:gd name="connsiteY34" fmla="*/ 676275 h 784127"/>
              <a:gd name="connsiteX35" fmla="*/ 1295400 w 3328988"/>
              <a:gd name="connsiteY35" fmla="*/ 678656 h 784127"/>
              <a:gd name="connsiteX36" fmla="*/ 1304925 w 3328988"/>
              <a:gd name="connsiteY36" fmla="*/ 681037 h 784127"/>
              <a:gd name="connsiteX37" fmla="*/ 1369219 w 3328988"/>
              <a:gd name="connsiteY37" fmla="*/ 683419 h 784127"/>
              <a:gd name="connsiteX38" fmla="*/ 1388269 w 3328988"/>
              <a:gd name="connsiteY38" fmla="*/ 688181 h 784127"/>
              <a:gd name="connsiteX39" fmla="*/ 1395413 w 3328988"/>
              <a:gd name="connsiteY39" fmla="*/ 690562 h 784127"/>
              <a:gd name="connsiteX40" fmla="*/ 1412081 w 3328988"/>
              <a:gd name="connsiteY40" fmla="*/ 692944 h 784127"/>
              <a:gd name="connsiteX41" fmla="*/ 1466850 w 3328988"/>
              <a:gd name="connsiteY41" fmla="*/ 700087 h 784127"/>
              <a:gd name="connsiteX42" fmla="*/ 1493044 w 3328988"/>
              <a:gd name="connsiteY42" fmla="*/ 704850 h 784127"/>
              <a:gd name="connsiteX43" fmla="*/ 1759744 w 3328988"/>
              <a:gd name="connsiteY43" fmla="*/ 702469 h 784127"/>
              <a:gd name="connsiteX44" fmla="*/ 1793081 w 3328988"/>
              <a:gd name="connsiteY44" fmla="*/ 695325 h 784127"/>
              <a:gd name="connsiteX45" fmla="*/ 1807369 w 3328988"/>
              <a:gd name="connsiteY45" fmla="*/ 690562 h 784127"/>
              <a:gd name="connsiteX46" fmla="*/ 1828800 w 3328988"/>
              <a:gd name="connsiteY46" fmla="*/ 685800 h 784127"/>
              <a:gd name="connsiteX47" fmla="*/ 1843088 w 3328988"/>
              <a:gd name="connsiteY47" fmla="*/ 681037 h 784127"/>
              <a:gd name="connsiteX48" fmla="*/ 1862138 w 3328988"/>
              <a:gd name="connsiteY48" fmla="*/ 678656 h 784127"/>
              <a:gd name="connsiteX49" fmla="*/ 1876425 w 3328988"/>
              <a:gd name="connsiteY49" fmla="*/ 676275 h 784127"/>
              <a:gd name="connsiteX50" fmla="*/ 1924050 w 3328988"/>
              <a:gd name="connsiteY50" fmla="*/ 671512 h 784127"/>
              <a:gd name="connsiteX51" fmla="*/ 1947863 w 3328988"/>
              <a:gd name="connsiteY51" fmla="*/ 669131 h 784127"/>
              <a:gd name="connsiteX52" fmla="*/ 2019300 w 3328988"/>
              <a:gd name="connsiteY52" fmla="*/ 671512 h 784127"/>
              <a:gd name="connsiteX53" fmla="*/ 2026444 w 3328988"/>
              <a:gd name="connsiteY53" fmla="*/ 673894 h 784127"/>
              <a:gd name="connsiteX54" fmla="*/ 2047875 w 3328988"/>
              <a:gd name="connsiteY54" fmla="*/ 676275 h 784127"/>
              <a:gd name="connsiteX55" fmla="*/ 2076450 w 3328988"/>
              <a:gd name="connsiteY55" fmla="*/ 681037 h 784127"/>
              <a:gd name="connsiteX56" fmla="*/ 2088356 w 3328988"/>
              <a:gd name="connsiteY56" fmla="*/ 683419 h 784127"/>
              <a:gd name="connsiteX57" fmla="*/ 2138363 w 3328988"/>
              <a:gd name="connsiteY57" fmla="*/ 688181 h 784127"/>
              <a:gd name="connsiteX58" fmla="*/ 2145506 w 3328988"/>
              <a:gd name="connsiteY58" fmla="*/ 690562 h 784127"/>
              <a:gd name="connsiteX59" fmla="*/ 2188369 w 3328988"/>
              <a:gd name="connsiteY59" fmla="*/ 695325 h 784127"/>
              <a:gd name="connsiteX60" fmla="*/ 2209800 w 3328988"/>
              <a:gd name="connsiteY60" fmla="*/ 700087 h 784127"/>
              <a:gd name="connsiteX61" fmla="*/ 2226469 w 3328988"/>
              <a:gd name="connsiteY61" fmla="*/ 702469 h 784127"/>
              <a:gd name="connsiteX62" fmla="*/ 2276475 w 3328988"/>
              <a:gd name="connsiteY62" fmla="*/ 704850 h 784127"/>
              <a:gd name="connsiteX63" fmla="*/ 2293144 w 3328988"/>
              <a:gd name="connsiteY63" fmla="*/ 707231 h 784127"/>
              <a:gd name="connsiteX64" fmla="*/ 2300288 w 3328988"/>
              <a:gd name="connsiteY64" fmla="*/ 709612 h 784127"/>
              <a:gd name="connsiteX65" fmla="*/ 2321719 w 3328988"/>
              <a:gd name="connsiteY65" fmla="*/ 711994 h 784127"/>
              <a:gd name="connsiteX66" fmla="*/ 2338388 w 3328988"/>
              <a:gd name="connsiteY66" fmla="*/ 714375 h 784127"/>
              <a:gd name="connsiteX67" fmla="*/ 2445544 w 3328988"/>
              <a:gd name="connsiteY67" fmla="*/ 716756 h 784127"/>
              <a:gd name="connsiteX68" fmla="*/ 2576513 w 3328988"/>
              <a:gd name="connsiteY68" fmla="*/ 714375 h 784127"/>
              <a:gd name="connsiteX69" fmla="*/ 2586038 w 3328988"/>
              <a:gd name="connsiteY69" fmla="*/ 711994 h 784127"/>
              <a:gd name="connsiteX70" fmla="*/ 2600325 w 3328988"/>
              <a:gd name="connsiteY70" fmla="*/ 709612 h 784127"/>
              <a:gd name="connsiteX71" fmla="*/ 2647950 w 3328988"/>
              <a:gd name="connsiteY71" fmla="*/ 704850 h 784127"/>
              <a:gd name="connsiteX72" fmla="*/ 2712244 w 3328988"/>
              <a:gd name="connsiteY72" fmla="*/ 700087 h 784127"/>
              <a:gd name="connsiteX73" fmla="*/ 2719388 w 3328988"/>
              <a:gd name="connsiteY73" fmla="*/ 697706 h 784127"/>
              <a:gd name="connsiteX74" fmla="*/ 2786063 w 3328988"/>
              <a:gd name="connsiteY74" fmla="*/ 695325 h 784127"/>
              <a:gd name="connsiteX75" fmla="*/ 2795588 w 3328988"/>
              <a:gd name="connsiteY75" fmla="*/ 692944 h 784127"/>
              <a:gd name="connsiteX76" fmla="*/ 2807494 w 3328988"/>
              <a:gd name="connsiteY76" fmla="*/ 690562 h 784127"/>
              <a:gd name="connsiteX77" fmla="*/ 2814638 w 3328988"/>
              <a:gd name="connsiteY77" fmla="*/ 688181 h 784127"/>
              <a:gd name="connsiteX78" fmla="*/ 2838450 w 3328988"/>
              <a:gd name="connsiteY78" fmla="*/ 683419 h 784127"/>
              <a:gd name="connsiteX79" fmla="*/ 2852738 w 3328988"/>
              <a:gd name="connsiteY79" fmla="*/ 678656 h 784127"/>
              <a:gd name="connsiteX80" fmla="*/ 2893219 w 3328988"/>
              <a:gd name="connsiteY80" fmla="*/ 673894 h 784127"/>
              <a:gd name="connsiteX81" fmla="*/ 2933700 w 3328988"/>
              <a:gd name="connsiteY81" fmla="*/ 671512 h 784127"/>
              <a:gd name="connsiteX82" fmla="*/ 2969419 w 3328988"/>
              <a:gd name="connsiteY82" fmla="*/ 673894 h 784127"/>
              <a:gd name="connsiteX83" fmla="*/ 2981325 w 3328988"/>
              <a:gd name="connsiteY83" fmla="*/ 678656 h 784127"/>
              <a:gd name="connsiteX84" fmla="*/ 2988469 w 3328988"/>
              <a:gd name="connsiteY84" fmla="*/ 681037 h 784127"/>
              <a:gd name="connsiteX85" fmla="*/ 3000375 w 3328988"/>
              <a:gd name="connsiteY85" fmla="*/ 683419 h 784127"/>
              <a:gd name="connsiteX86" fmla="*/ 3017044 w 3328988"/>
              <a:gd name="connsiteY86" fmla="*/ 688181 h 784127"/>
              <a:gd name="connsiteX87" fmla="*/ 3033713 w 3328988"/>
              <a:gd name="connsiteY87" fmla="*/ 690562 h 784127"/>
              <a:gd name="connsiteX88" fmla="*/ 3043238 w 3328988"/>
              <a:gd name="connsiteY88" fmla="*/ 692944 h 784127"/>
              <a:gd name="connsiteX89" fmla="*/ 3064669 w 3328988"/>
              <a:gd name="connsiteY89" fmla="*/ 695325 h 784127"/>
              <a:gd name="connsiteX90" fmla="*/ 3081338 w 3328988"/>
              <a:gd name="connsiteY90" fmla="*/ 697706 h 784127"/>
              <a:gd name="connsiteX91" fmla="*/ 3171825 w 3328988"/>
              <a:gd name="connsiteY91" fmla="*/ 700087 h 784127"/>
              <a:gd name="connsiteX92" fmla="*/ 3200400 w 3328988"/>
              <a:gd name="connsiteY92" fmla="*/ 702469 h 784127"/>
              <a:gd name="connsiteX93" fmla="*/ 3209925 w 3328988"/>
              <a:gd name="connsiteY93" fmla="*/ 704850 h 784127"/>
              <a:gd name="connsiteX94" fmla="*/ 3231356 w 3328988"/>
              <a:gd name="connsiteY94" fmla="*/ 707231 h 784127"/>
              <a:gd name="connsiteX95" fmla="*/ 3240881 w 3328988"/>
              <a:gd name="connsiteY95" fmla="*/ 709612 h 784127"/>
              <a:gd name="connsiteX96" fmla="*/ 3248025 w 3328988"/>
              <a:gd name="connsiteY96" fmla="*/ 711994 h 784127"/>
              <a:gd name="connsiteX97" fmla="*/ 3262313 w 3328988"/>
              <a:gd name="connsiteY97" fmla="*/ 714375 h 784127"/>
              <a:gd name="connsiteX98" fmla="*/ 3269456 w 3328988"/>
              <a:gd name="connsiteY98" fmla="*/ 716756 h 784127"/>
              <a:gd name="connsiteX99" fmla="*/ 3283744 w 3328988"/>
              <a:gd name="connsiteY99" fmla="*/ 726281 h 784127"/>
              <a:gd name="connsiteX100" fmla="*/ 3295650 w 3328988"/>
              <a:gd name="connsiteY100" fmla="*/ 747712 h 784127"/>
              <a:gd name="connsiteX101" fmla="*/ 3302794 w 3328988"/>
              <a:gd name="connsiteY101" fmla="*/ 769144 h 784127"/>
              <a:gd name="connsiteX102" fmla="*/ 3305175 w 3328988"/>
              <a:gd name="connsiteY102" fmla="*/ 776287 h 784127"/>
              <a:gd name="connsiteX103" fmla="*/ 3309938 w 3328988"/>
              <a:gd name="connsiteY103" fmla="*/ 783431 h 784127"/>
              <a:gd name="connsiteX104" fmla="*/ 3302794 w 3328988"/>
              <a:gd name="connsiteY104" fmla="*/ 781050 h 784127"/>
              <a:gd name="connsiteX105" fmla="*/ 3295650 w 3328988"/>
              <a:gd name="connsiteY105" fmla="*/ 762000 h 784127"/>
              <a:gd name="connsiteX106" fmla="*/ 3293269 w 3328988"/>
              <a:gd name="connsiteY106" fmla="*/ 754856 h 784127"/>
              <a:gd name="connsiteX107" fmla="*/ 3290888 w 3328988"/>
              <a:gd name="connsiteY107" fmla="*/ 745331 h 784127"/>
              <a:gd name="connsiteX108" fmla="*/ 3288506 w 3328988"/>
              <a:gd name="connsiteY108" fmla="*/ 733425 h 784127"/>
              <a:gd name="connsiteX109" fmla="*/ 3281363 w 3328988"/>
              <a:gd name="connsiteY109" fmla="*/ 711994 h 784127"/>
              <a:gd name="connsiteX110" fmla="*/ 3278981 w 3328988"/>
              <a:gd name="connsiteY110" fmla="*/ 704850 h 784127"/>
              <a:gd name="connsiteX111" fmla="*/ 3274219 w 3328988"/>
              <a:gd name="connsiteY111" fmla="*/ 697706 h 784127"/>
              <a:gd name="connsiteX112" fmla="*/ 3269456 w 3328988"/>
              <a:gd name="connsiteY112" fmla="*/ 683419 h 784127"/>
              <a:gd name="connsiteX113" fmla="*/ 3267075 w 3328988"/>
              <a:gd name="connsiteY113" fmla="*/ 676275 h 784127"/>
              <a:gd name="connsiteX114" fmla="*/ 3264694 w 3328988"/>
              <a:gd name="connsiteY114" fmla="*/ 669131 h 784127"/>
              <a:gd name="connsiteX115" fmla="*/ 3262313 w 3328988"/>
              <a:gd name="connsiteY115" fmla="*/ 659606 h 784127"/>
              <a:gd name="connsiteX116" fmla="*/ 3257550 w 3328988"/>
              <a:gd name="connsiteY116" fmla="*/ 652462 h 784127"/>
              <a:gd name="connsiteX117" fmla="*/ 3252788 w 3328988"/>
              <a:gd name="connsiteY117" fmla="*/ 631031 h 784127"/>
              <a:gd name="connsiteX118" fmla="*/ 3250406 w 3328988"/>
              <a:gd name="connsiteY118" fmla="*/ 623887 h 784127"/>
              <a:gd name="connsiteX119" fmla="*/ 3248025 w 3328988"/>
              <a:gd name="connsiteY119" fmla="*/ 614362 h 784127"/>
              <a:gd name="connsiteX120" fmla="*/ 3243263 w 3328988"/>
              <a:gd name="connsiteY120" fmla="*/ 583406 h 784127"/>
              <a:gd name="connsiteX121" fmla="*/ 3240881 w 3328988"/>
              <a:gd name="connsiteY121" fmla="*/ 573881 h 784127"/>
              <a:gd name="connsiteX122" fmla="*/ 3238500 w 3328988"/>
              <a:gd name="connsiteY122" fmla="*/ 523875 h 784127"/>
              <a:gd name="connsiteX123" fmla="*/ 3236119 w 3328988"/>
              <a:gd name="connsiteY123" fmla="*/ 516731 h 784127"/>
              <a:gd name="connsiteX124" fmla="*/ 3233738 w 3328988"/>
              <a:gd name="connsiteY124" fmla="*/ 502444 h 784127"/>
              <a:gd name="connsiteX125" fmla="*/ 3231356 w 3328988"/>
              <a:gd name="connsiteY125" fmla="*/ 411956 h 784127"/>
              <a:gd name="connsiteX126" fmla="*/ 3228975 w 3328988"/>
              <a:gd name="connsiteY126" fmla="*/ 402431 h 784127"/>
              <a:gd name="connsiteX127" fmla="*/ 3233738 w 3328988"/>
              <a:gd name="connsiteY127" fmla="*/ 366712 h 784127"/>
              <a:gd name="connsiteX128" fmla="*/ 3238500 w 3328988"/>
              <a:gd name="connsiteY128" fmla="*/ 333375 h 784127"/>
              <a:gd name="connsiteX129" fmla="*/ 3243263 w 3328988"/>
              <a:gd name="connsiteY129" fmla="*/ 326231 h 784127"/>
              <a:gd name="connsiteX130" fmla="*/ 3248025 w 3328988"/>
              <a:gd name="connsiteY130" fmla="*/ 311944 h 784127"/>
              <a:gd name="connsiteX131" fmla="*/ 3252788 w 3328988"/>
              <a:gd name="connsiteY131" fmla="*/ 302419 h 784127"/>
              <a:gd name="connsiteX132" fmla="*/ 3257550 w 3328988"/>
              <a:gd name="connsiteY132" fmla="*/ 290512 h 784127"/>
              <a:gd name="connsiteX133" fmla="*/ 3267075 w 3328988"/>
              <a:gd name="connsiteY133" fmla="*/ 271462 h 784127"/>
              <a:gd name="connsiteX134" fmla="*/ 3274219 w 3328988"/>
              <a:gd name="connsiteY134" fmla="*/ 254794 h 784127"/>
              <a:gd name="connsiteX135" fmla="*/ 3283744 w 3328988"/>
              <a:gd name="connsiteY135" fmla="*/ 226219 h 784127"/>
              <a:gd name="connsiteX136" fmla="*/ 3298031 w 3328988"/>
              <a:gd name="connsiteY136" fmla="*/ 204787 h 784127"/>
              <a:gd name="connsiteX137" fmla="*/ 3305175 w 3328988"/>
              <a:gd name="connsiteY137" fmla="*/ 180975 h 784127"/>
              <a:gd name="connsiteX138" fmla="*/ 3312319 w 3328988"/>
              <a:gd name="connsiteY138" fmla="*/ 161925 h 784127"/>
              <a:gd name="connsiteX139" fmla="*/ 3314700 w 3328988"/>
              <a:gd name="connsiteY139" fmla="*/ 152400 h 784127"/>
              <a:gd name="connsiteX140" fmla="*/ 3319463 w 3328988"/>
              <a:gd name="connsiteY140" fmla="*/ 138112 h 784127"/>
              <a:gd name="connsiteX141" fmla="*/ 3324225 w 3328988"/>
              <a:gd name="connsiteY141" fmla="*/ 119062 h 784127"/>
              <a:gd name="connsiteX142" fmla="*/ 3326606 w 3328988"/>
              <a:gd name="connsiteY142" fmla="*/ 109537 h 784127"/>
              <a:gd name="connsiteX143" fmla="*/ 3328988 w 3328988"/>
              <a:gd name="connsiteY143" fmla="*/ 92869 h 784127"/>
              <a:gd name="connsiteX144" fmla="*/ 3326606 w 3328988"/>
              <a:gd name="connsiteY144" fmla="*/ 40481 h 784127"/>
              <a:gd name="connsiteX145" fmla="*/ 3314700 w 3328988"/>
              <a:gd name="connsiteY145" fmla="*/ 30956 h 784127"/>
              <a:gd name="connsiteX146" fmla="*/ 3305175 w 3328988"/>
              <a:gd name="connsiteY146" fmla="*/ 28575 h 784127"/>
              <a:gd name="connsiteX147" fmla="*/ 3298031 w 3328988"/>
              <a:gd name="connsiteY147" fmla="*/ 26194 h 784127"/>
              <a:gd name="connsiteX148" fmla="*/ 3269456 w 3328988"/>
              <a:gd name="connsiteY148" fmla="*/ 23812 h 784127"/>
              <a:gd name="connsiteX149" fmla="*/ 3252788 w 3328988"/>
              <a:gd name="connsiteY149" fmla="*/ 28575 h 784127"/>
              <a:gd name="connsiteX150" fmla="*/ 3240881 w 3328988"/>
              <a:gd name="connsiteY150" fmla="*/ 30956 h 784127"/>
              <a:gd name="connsiteX151" fmla="*/ 3200400 w 3328988"/>
              <a:gd name="connsiteY151" fmla="*/ 35719 h 784127"/>
              <a:gd name="connsiteX152" fmla="*/ 3188494 w 3328988"/>
              <a:gd name="connsiteY152" fmla="*/ 38100 h 784127"/>
              <a:gd name="connsiteX153" fmla="*/ 3109913 w 3328988"/>
              <a:gd name="connsiteY153" fmla="*/ 33337 h 784127"/>
              <a:gd name="connsiteX154" fmla="*/ 3100388 w 3328988"/>
              <a:gd name="connsiteY154" fmla="*/ 30956 h 784127"/>
              <a:gd name="connsiteX155" fmla="*/ 3086100 w 3328988"/>
              <a:gd name="connsiteY155" fmla="*/ 28575 h 784127"/>
              <a:gd name="connsiteX156" fmla="*/ 3052763 w 3328988"/>
              <a:gd name="connsiteY156" fmla="*/ 23812 h 784127"/>
              <a:gd name="connsiteX157" fmla="*/ 3038475 w 3328988"/>
              <a:gd name="connsiteY157" fmla="*/ 21431 h 784127"/>
              <a:gd name="connsiteX158" fmla="*/ 3019425 w 3328988"/>
              <a:gd name="connsiteY158" fmla="*/ 19050 h 784127"/>
              <a:gd name="connsiteX159" fmla="*/ 3009900 w 3328988"/>
              <a:gd name="connsiteY159" fmla="*/ 16669 h 784127"/>
              <a:gd name="connsiteX160" fmla="*/ 2983706 w 3328988"/>
              <a:gd name="connsiteY160" fmla="*/ 14287 h 784127"/>
              <a:gd name="connsiteX161" fmla="*/ 2743200 w 3328988"/>
              <a:gd name="connsiteY161" fmla="*/ 14287 h 784127"/>
              <a:gd name="connsiteX162" fmla="*/ 2721769 w 3328988"/>
              <a:gd name="connsiteY162" fmla="*/ 19050 h 784127"/>
              <a:gd name="connsiteX163" fmla="*/ 2695575 w 3328988"/>
              <a:gd name="connsiteY163" fmla="*/ 28575 h 784127"/>
              <a:gd name="connsiteX164" fmla="*/ 2683669 w 3328988"/>
              <a:gd name="connsiteY164" fmla="*/ 33337 h 784127"/>
              <a:gd name="connsiteX165" fmla="*/ 2671763 w 3328988"/>
              <a:gd name="connsiteY165" fmla="*/ 35719 h 784127"/>
              <a:gd name="connsiteX166" fmla="*/ 2650331 w 3328988"/>
              <a:gd name="connsiteY166" fmla="*/ 40481 h 784127"/>
              <a:gd name="connsiteX167" fmla="*/ 2621756 w 3328988"/>
              <a:gd name="connsiteY167" fmla="*/ 47625 h 784127"/>
              <a:gd name="connsiteX168" fmla="*/ 2509838 w 3328988"/>
              <a:gd name="connsiteY168" fmla="*/ 45244 h 784127"/>
              <a:gd name="connsiteX169" fmla="*/ 2497931 w 3328988"/>
              <a:gd name="connsiteY169" fmla="*/ 42862 h 784127"/>
              <a:gd name="connsiteX170" fmla="*/ 2469356 w 3328988"/>
              <a:gd name="connsiteY170" fmla="*/ 40481 h 784127"/>
              <a:gd name="connsiteX171" fmla="*/ 2438400 w 3328988"/>
              <a:gd name="connsiteY171" fmla="*/ 33337 h 784127"/>
              <a:gd name="connsiteX172" fmla="*/ 2409825 w 3328988"/>
              <a:gd name="connsiteY172" fmla="*/ 28575 h 784127"/>
              <a:gd name="connsiteX173" fmla="*/ 2397919 w 3328988"/>
              <a:gd name="connsiteY173" fmla="*/ 26194 h 784127"/>
              <a:gd name="connsiteX174" fmla="*/ 2369344 w 3328988"/>
              <a:gd name="connsiteY174" fmla="*/ 23812 h 784127"/>
              <a:gd name="connsiteX175" fmla="*/ 2345531 w 3328988"/>
              <a:gd name="connsiteY175" fmla="*/ 21431 h 784127"/>
              <a:gd name="connsiteX176" fmla="*/ 2338388 w 3328988"/>
              <a:gd name="connsiteY176" fmla="*/ 19050 h 784127"/>
              <a:gd name="connsiteX177" fmla="*/ 2321719 w 3328988"/>
              <a:gd name="connsiteY177" fmla="*/ 16669 h 784127"/>
              <a:gd name="connsiteX178" fmla="*/ 2307431 w 3328988"/>
              <a:gd name="connsiteY178" fmla="*/ 14287 h 784127"/>
              <a:gd name="connsiteX179" fmla="*/ 2295525 w 3328988"/>
              <a:gd name="connsiteY179" fmla="*/ 11906 h 784127"/>
              <a:gd name="connsiteX180" fmla="*/ 2245519 w 3328988"/>
              <a:gd name="connsiteY180" fmla="*/ 4762 h 784127"/>
              <a:gd name="connsiteX181" fmla="*/ 2228850 w 3328988"/>
              <a:gd name="connsiteY181" fmla="*/ 2381 h 784127"/>
              <a:gd name="connsiteX182" fmla="*/ 2216944 w 3328988"/>
              <a:gd name="connsiteY182" fmla="*/ 0 h 784127"/>
              <a:gd name="connsiteX183" fmla="*/ 2124075 w 3328988"/>
              <a:gd name="connsiteY183" fmla="*/ 2381 h 784127"/>
              <a:gd name="connsiteX184" fmla="*/ 2076450 w 3328988"/>
              <a:gd name="connsiteY184" fmla="*/ 4762 h 784127"/>
              <a:gd name="connsiteX185" fmla="*/ 1812131 w 3328988"/>
              <a:gd name="connsiteY185" fmla="*/ 7144 h 784127"/>
              <a:gd name="connsiteX186" fmla="*/ 1797844 w 3328988"/>
              <a:gd name="connsiteY186" fmla="*/ 11906 h 784127"/>
              <a:gd name="connsiteX187" fmla="*/ 1790700 w 3328988"/>
              <a:gd name="connsiteY187" fmla="*/ 14287 h 784127"/>
              <a:gd name="connsiteX188" fmla="*/ 1762125 w 3328988"/>
              <a:gd name="connsiteY188" fmla="*/ 23812 h 784127"/>
              <a:gd name="connsiteX189" fmla="*/ 1743075 w 3328988"/>
              <a:gd name="connsiteY189" fmla="*/ 26194 h 784127"/>
              <a:gd name="connsiteX190" fmla="*/ 1638300 w 3328988"/>
              <a:gd name="connsiteY190" fmla="*/ 30956 h 784127"/>
              <a:gd name="connsiteX191" fmla="*/ 1593056 w 3328988"/>
              <a:gd name="connsiteY191" fmla="*/ 35719 h 784127"/>
              <a:gd name="connsiteX192" fmla="*/ 1576388 w 3328988"/>
              <a:gd name="connsiteY192" fmla="*/ 38100 h 784127"/>
              <a:gd name="connsiteX193" fmla="*/ 1545431 w 3328988"/>
              <a:gd name="connsiteY193" fmla="*/ 40481 h 784127"/>
              <a:gd name="connsiteX194" fmla="*/ 1519238 w 3328988"/>
              <a:gd name="connsiteY194" fmla="*/ 45244 h 784127"/>
              <a:gd name="connsiteX195" fmla="*/ 1490663 w 3328988"/>
              <a:gd name="connsiteY195" fmla="*/ 47625 h 784127"/>
              <a:gd name="connsiteX196" fmla="*/ 1400175 w 3328988"/>
              <a:gd name="connsiteY196" fmla="*/ 50006 h 784127"/>
              <a:gd name="connsiteX197" fmla="*/ 1050131 w 3328988"/>
              <a:gd name="connsiteY197" fmla="*/ 47625 h 784127"/>
              <a:gd name="connsiteX198" fmla="*/ 1033463 w 3328988"/>
              <a:gd name="connsiteY198" fmla="*/ 35719 h 784127"/>
              <a:gd name="connsiteX199" fmla="*/ 1026319 w 3328988"/>
              <a:gd name="connsiteY199" fmla="*/ 30956 h 784127"/>
              <a:gd name="connsiteX200" fmla="*/ 1004888 w 3328988"/>
              <a:gd name="connsiteY200" fmla="*/ 26194 h 784127"/>
              <a:gd name="connsiteX201" fmla="*/ 966788 w 3328988"/>
              <a:gd name="connsiteY201" fmla="*/ 16669 h 784127"/>
              <a:gd name="connsiteX202" fmla="*/ 950119 w 3328988"/>
              <a:gd name="connsiteY202" fmla="*/ 14287 h 784127"/>
              <a:gd name="connsiteX203" fmla="*/ 931069 w 3328988"/>
              <a:gd name="connsiteY203" fmla="*/ 9525 h 784127"/>
              <a:gd name="connsiteX204" fmla="*/ 650081 w 3328988"/>
              <a:gd name="connsiteY204" fmla="*/ 11906 h 784127"/>
              <a:gd name="connsiteX205" fmla="*/ 626269 w 3328988"/>
              <a:gd name="connsiteY205" fmla="*/ 19050 h 784127"/>
              <a:gd name="connsiteX206" fmla="*/ 609600 w 3328988"/>
              <a:gd name="connsiteY206" fmla="*/ 21431 h 784127"/>
              <a:gd name="connsiteX207" fmla="*/ 592931 w 3328988"/>
              <a:gd name="connsiteY207" fmla="*/ 26194 h 784127"/>
              <a:gd name="connsiteX208" fmla="*/ 581025 w 3328988"/>
              <a:gd name="connsiteY208" fmla="*/ 28575 h 784127"/>
              <a:gd name="connsiteX209" fmla="*/ 573881 w 3328988"/>
              <a:gd name="connsiteY209" fmla="*/ 30956 h 784127"/>
              <a:gd name="connsiteX210" fmla="*/ 559594 w 3328988"/>
              <a:gd name="connsiteY210" fmla="*/ 33337 h 784127"/>
              <a:gd name="connsiteX211" fmla="*/ 550069 w 3328988"/>
              <a:gd name="connsiteY211" fmla="*/ 35719 h 784127"/>
              <a:gd name="connsiteX212" fmla="*/ 538163 w 3328988"/>
              <a:gd name="connsiteY212" fmla="*/ 38100 h 784127"/>
              <a:gd name="connsiteX213" fmla="*/ 502444 w 3328988"/>
              <a:gd name="connsiteY213" fmla="*/ 45244 h 784127"/>
              <a:gd name="connsiteX214" fmla="*/ 485775 w 3328988"/>
              <a:gd name="connsiteY214" fmla="*/ 47625 h 784127"/>
              <a:gd name="connsiteX215" fmla="*/ 473869 w 3328988"/>
              <a:gd name="connsiteY215" fmla="*/ 50006 h 784127"/>
              <a:gd name="connsiteX216" fmla="*/ 450056 w 3328988"/>
              <a:gd name="connsiteY216" fmla="*/ 52387 h 784127"/>
              <a:gd name="connsiteX217" fmla="*/ 426244 w 3328988"/>
              <a:gd name="connsiteY217" fmla="*/ 59531 h 784127"/>
              <a:gd name="connsiteX218" fmla="*/ 400050 w 3328988"/>
              <a:gd name="connsiteY218" fmla="*/ 61912 h 784127"/>
              <a:gd name="connsiteX219" fmla="*/ 269081 w 3328988"/>
              <a:gd name="connsiteY219" fmla="*/ 59531 h 784127"/>
              <a:gd name="connsiteX220" fmla="*/ 242888 w 3328988"/>
              <a:gd name="connsiteY220" fmla="*/ 52387 h 784127"/>
              <a:gd name="connsiteX221" fmla="*/ 235744 w 3328988"/>
              <a:gd name="connsiteY221" fmla="*/ 50006 h 784127"/>
              <a:gd name="connsiteX222" fmla="*/ 219075 w 3328988"/>
              <a:gd name="connsiteY222" fmla="*/ 47625 h 784127"/>
              <a:gd name="connsiteX223" fmla="*/ 200025 w 3328988"/>
              <a:gd name="connsiteY223" fmla="*/ 42862 h 784127"/>
              <a:gd name="connsiteX224" fmla="*/ 185738 w 3328988"/>
              <a:gd name="connsiteY224" fmla="*/ 38100 h 784127"/>
              <a:gd name="connsiteX225" fmla="*/ 164306 w 3328988"/>
              <a:gd name="connsiteY225" fmla="*/ 35719 h 784127"/>
              <a:gd name="connsiteX226" fmla="*/ 90488 w 3328988"/>
              <a:gd name="connsiteY226" fmla="*/ 30956 h 784127"/>
              <a:gd name="connsiteX227" fmla="*/ 59531 w 3328988"/>
              <a:gd name="connsiteY227" fmla="*/ 28575 h 784127"/>
              <a:gd name="connsiteX228" fmla="*/ 23813 w 3328988"/>
              <a:gd name="connsiteY228" fmla="*/ 30956 h 784127"/>
              <a:gd name="connsiteX229" fmla="*/ 16669 w 3328988"/>
              <a:gd name="connsiteY229" fmla="*/ 35719 h 784127"/>
              <a:gd name="connsiteX230" fmla="*/ 9525 w 3328988"/>
              <a:gd name="connsiteY230" fmla="*/ 38100 h 78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28988" h="784127">
                <a:moveTo>
                  <a:pt x="9525" y="38100"/>
                </a:moveTo>
                <a:cubicBezTo>
                  <a:pt x="7937" y="40481"/>
                  <a:pt x="6642" y="45990"/>
                  <a:pt x="7144" y="50006"/>
                </a:cubicBezTo>
                <a:cubicBezTo>
                  <a:pt x="7499" y="52846"/>
                  <a:pt x="10779" y="54520"/>
                  <a:pt x="11906" y="57150"/>
                </a:cubicBezTo>
                <a:cubicBezTo>
                  <a:pt x="13195" y="60158"/>
                  <a:pt x="13494" y="63500"/>
                  <a:pt x="14288" y="66675"/>
                </a:cubicBezTo>
                <a:cubicBezTo>
                  <a:pt x="15082" y="78581"/>
                  <a:pt x="16669" y="90461"/>
                  <a:pt x="16669" y="102394"/>
                </a:cubicBezTo>
                <a:cubicBezTo>
                  <a:pt x="16669" y="111952"/>
                  <a:pt x="14903" y="121431"/>
                  <a:pt x="14288" y="130969"/>
                </a:cubicBezTo>
                <a:cubicBezTo>
                  <a:pt x="13316" y="146040"/>
                  <a:pt x="12768" y="161135"/>
                  <a:pt x="11906" y="176212"/>
                </a:cubicBezTo>
                <a:cubicBezTo>
                  <a:pt x="11180" y="188916"/>
                  <a:pt x="10319" y="201612"/>
                  <a:pt x="9525" y="214312"/>
                </a:cubicBezTo>
                <a:cubicBezTo>
                  <a:pt x="8731" y="245268"/>
                  <a:pt x="7599" y="276218"/>
                  <a:pt x="7144" y="307181"/>
                </a:cubicBezTo>
                <a:cubicBezTo>
                  <a:pt x="6012" y="384170"/>
                  <a:pt x="6807" y="461191"/>
                  <a:pt x="4763" y="538162"/>
                </a:cubicBezTo>
                <a:cubicBezTo>
                  <a:pt x="4423" y="550956"/>
                  <a:pt x="0" y="576262"/>
                  <a:pt x="0" y="576262"/>
                </a:cubicBezTo>
                <a:cubicBezTo>
                  <a:pt x="794" y="597693"/>
                  <a:pt x="1122" y="619147"/>
                  <a:pt x="2381" y="640556"/>
                </a:cubicBezTo>
                <a:cubicBezTo>
                  <a:pt x="2613" y="644503"/>
                  <a:pt x="6277" y="666743"/>
                  <a:pt x="7144" y="671512"/>
                </a:cubicBezTo>
                <a:cubicBezTo>
                  <a:pt x="7868" y="675494"/>
                  <a:pt x="5536" y="682735"/>
                  <a:pt x="9525" y="683419"/>
                </a:cubicBezTo>
                <a:cubicBezTo>
                  <a:pt x="36136" y="687981"/>
                  <a:pt x="63500" y="685006"/>
                  <a:pt x="90488" y="685800"/>
                </a:cubicBezTo>
                <a:cubicBezTo>
                  <a:pt x="96838" y="686594"/>
                  <a:pt x="103242" y="687036"/>
                  <a:pt x="109538" y="688181"/>
                </a:cubicBezTo>
                <a:cubicBezTo>
                  <a:pt x="112007" y="688630"/>
                  <a:pt x="114171" y="690562"/>
                  <a:pt x="116681" y="690562"/>
                </a:cubicBezTo>
                <a:cubicBezTo>
                  <a:pt x="177805" y="690562"/>
                  <a:pt x="238919" y="688975"/>
                  <a:pt x="300038" y="688181"/>
                </a:cubicBezTo>
                <a:lnTo>
                  <a:pt x="390525" y="690562"/>
                </a:lnTo>
                <a:lnTo>
                  <a:pt x="597694" y="695325"/>
                </a:lnTo>
                <a:cubicBezTo>
                  <a:pt x="621060" y="701166"/>
                  <a:pt x="589666" y="693837"/>
                  <a:pt x="633413" y="700087"/>
                </a:cubicBezTo>
                <a:cubicBezTo>
                  <a:pt x="641411" y="701230"/>
                  <a:pt x="648902" y="708033"/>
                  <a:pt x="654844" y="711994"/>
                </a:cubicBezTo>
                <a:lnTo>
                  <a:pt x="654844" y="711994"/>
                </a:lnTo>
                <a:lnTo>
                  <a:pt x="666750" y="714375"/>
                </a:lnTo>
                <a:lnTo>
                  <a:pt x="1038225" y="711994"/>
                </a:lnTo>
                <a:cubicBezTo>
                  <a:pt x="1042499" y="711914"/>
                  <a:pt x="1046037" y="708459"/>
                  <a:pt x="1050131" y="707231"/>
                </a:cubicBezTo>
                <a:cubicBezTo>
                  <a:pt x="1054008" y="706068"/>
                  <a:pt x="1058087" y="705728"/>
                  <a:pt x="1062038" y="704850"/>
                </a:cubicBezTo>
                <a:cubicBezTo>
                  <a:pt x="1065233" y="704140"/>
                  <a:pt x="1068388" y="703263"/>
                  <a:pt x="1071563" y="702469"/>
                </a:cubicBezTo>
                <a:cubicBezTo>
                  <a:pt x="1074738" y="700881"/>
                  <a:pt x="1077825" y="699104"/>
                  <a:pt x="1081088" y="697706"/>
                </a:cubicBezTo>
                <a:cubicBezTo>
                  <a:pt x="1085870" y="695656"/>
                  <a:pt x="1092923" y="694152"/>
                  <a:pt x="1097756" y="692944"/>
                </a:cubicBezTo>
                <a:cubicBezTo>
                  <a:pt x="1109515" y="685104"/>
                  <a:pt x="1100329" y="689919"/>
                  <a:pt x="1116806" y="685800"/>
                </a:cubicBezTo>
                <a:cubicBezTo>
                  <a:pt x="1119241" y="685191"/>
                  <a:pt x="1121500" y="683964"/>
                  <a:pt x="1123950" y="683419"/>
                </a:cubicBezTo>
                <a:cubicBezTo>
                  <a:pt x="1128663" y="682372"/>
                  <a:pt x="1133525" y="682085"/>
                  <a:pt x="1138238" y="681037"/>
                </a:cubicBezTo>
                <a:cubicBezTo>
                  <a:pt x="1140688" y="680492"/>
                  <a:pt x="1142891" y="678967"/>
                  <a:pt x="1145381" y="678656"/>
                </a:cubicBezTo>
                <a:cubicBezTo>
                  <a:pt x="1155651" y="677372"/>
                  <a:pt x="1166019" y="677069"/>
                  <a:pt x="1176338" y="676275"/>
                </a:cubicBezTo>
                <a:lnTo>
                  <a:pt x="1295400" y="678656"/>
                </a:lnTo>
                <a:cubicBezTo>
                  <a:pt x="1298670" y="678777"/>
                  <a:pt x="1301659" y="680826"/>
                  <a:pt x="1304925" y="681037"/>
                </a:cubicBezTo>
                <a:cubicBezTo>
                  <a:pt x="1326327" y="682418"/>
                  <a:pt x="1347788" y="682625"/>
                  <a:pt x="1369219" y="683419"/>
                </a:cubicBezTo>
                <a:cubicBezTo>
                  <a:pt x="1385549" y="688862"/>
                  <a:pt x="1365281" y="682435"/>
                  <a:pt x="1388269" y="688181"/>
                </a:cubicBezTo>
                <a:cubicBezTo>
                  <a:pt x="1390704" y="688790"/>
                  <a:pt x="1392952" y="690070"/>
                  <a:pt x="1395413" y="690562"/>
                </a:cubicBezTo>
                <a:cubicBezTo>
                  <a:pt x="1400916" y="691663"/>
                  <a:pt x="1406554" y="691969"/>
                  <a:pt x="1412081" y="692944"/>
                </a:cubicBezTo>
                <a:cubicBezTo>
                  <a:pt x="1454057" y="700352"/>
                  <a:pt x="1417576" y="696297"/>
                  <a:pt x="1466850" y="700087"/>
                </a:cubicBezTo>
                <a:cubicBezTo>
                  <a:pt x="1476897" y="703437"/>
                  <a:pt x="1479578" y="704850"/>
                  <a:pt x="1493044" y="704850"/>
                </a:cubicBezTo>
                <a:lnTo>
                  <a:pt x="1759744" y="702469"/>
                </a:lnTo>
                <a:cubicBezTo>
                  <a:pt x="1771727" y="700471"/>
                  <a:pt x="1781224" y="699278"/>
                  <a:pt x="1793081" y="695325"/>
                </a:cubicBezTo>
                <a:cubicBezTo>
                  <a:pt x="1797844" y="693737"/>
                  <a:pt x="1802446" y="691546"/>
                  <a:pt x="1807369" y="690562"/>
                </a:cubicBezTo>
                <a:cubicBezTo>
                  <a:pt x="1814163" y="689203"/>
                  <a:pt x="1822077" y="687817"/>
                  <a:pt x="1828800" y="685800"/>
                </a:cubicBezTo>
                <a:cubicBezTo>
                  <a:pt x="1833609" y="684357"/>
                  <a:pt x="1838106" y="681660"/>
                  <a:pt x="1843088" y="681037"/>
                </a:cubicBezTo>
                <a:lnTo>
                  <a:pt x="1862138" y="678656"/>
                </a:lnTo>
                <a:cubicBezTo>
                  <a:pt x="1866917" y="677973"/>
                  <a:pt x="1871629" y="676828"/>
                  <a:pt x="1876425" y="676275"/>
                </a:cubicBezTo>
                <a:cubicBezTo>
                  <a:pt x="1892274" y="674446"/>
                  <a:pt x="1908175" y="673100"/>
                  <a:pt x="1924050" y="671512"/>
                </a:cubicBezTo>
                <a:lnTo>
                  <a:pt x="1947863" y="669131"/>
                </a:lnTo>
                <a:cubicBezTo>
                  <a:pt x="1971675" y="669925"/>
                  <a:pt x="1995518" y="670071"/>
                  <a:pt x="2019300" y="671512"/>
                </a:cubicBezTo>
                <a:cubicBezTo>
                  <a:pt x="2021806" y="671664"/>
                  <a:pt x="2023968" y="673481"/>
                  <a:pt x="2026444" y="673894"/>
                </a:cubicBezTo>
                <a:cubicBezTo>
                  <a:pt x="2033534" y="675076"/>
                  <a:pt x="2040731" y="675481"/>
                  <a:pt x="2047875" y="676275"/>
                </a:cubicBezTo>
                <a:cubicBezTo>
                  <a:pt x="2067034" y="681064"/>
                  <a:pt x="2047453" y="676575"/>
                  <a:pt x="2076450" y="681037"/>
                </a:cubicBezTo>
                <a:cubicBezTo>
                  <a:pt x="2080450" y="681652"/>
                  <a:pt x="2084335" y="682955"/>
                  <a:pt x="2088356" y="683419"/>
                </a:cubicBezTo>
                <a:cubicBezTo>
                  <a:pt x="2104990" y="685338"/>
                  <a:pt x="2138363" y="688181"/>
                  <a:pt x="2138363" y="688181"/>
                </a:cubicBezTo>
                <a:cubicBezTo>
                  <a:pt x="2140744" y="688975"/>
                  <a:pt x="2143037" y="690113"/>
                  <a:pt x="2145506" y="690562"/>
                </a:cubicBezTo>
                <a:cubicBezTo>
                  <a:pt x="2156177" y="692502"/>
                  <a:pt x="2178501" y="694092"/>
                  <a:pt x="2188369" y="695325"/>
                </a:cubicBezTo>
                <a:cubicBezTo>
                  <a:pt x="2235878" y="701263"/>
                  <a:pt x="2182091" y="694545"/>
                  <a:pt x="2209800" y="700087"/>
                </a:cubicBezTo>
                <a:cubicBezTo>
                  <a:pt x="2215304" y="701188"/>
                  <a:pt x="2220870" y="702069"/>
                  <a:pt x="2226469" y="702469"/>
                </a:cubicBezTo>
                <a:cubicBezTo>
                  <a:pt x="2243114" y="703658"/>
                  <a:pt x="2259806" y="704056"/>
                  <a:pt x="2276475" y="704850"/>
                </a:cubicBezTo>
                <a:cubicBezTo>
                  <a:pt x="2282031" y="705644"/>
                  <a:pt x="2287640" y="706130"/>
                  <a:pt x="2293144" y="707231"/>
                </a:cubicBezTo>
                <a:cubicBezTo>
                  <a:pt x="2295605" y="707723"/>
                  <a:pt x="2297812" y="709199"/>
                  <a:pt x="2300288" y="709612"/>
                </a:cubicBezTo>
                <a:cubicBezTo>
                  <a:pt x="2307378" y="710794"/>
                  <a:pt x="2314587" y="711102"/>
                  <a:pt x="2321719" y="711994"/>
                </a:cubicBezTo>
                <a:cubicBezTo>
                  <a:pt x="2327288" y="712690"/>
                  <a:pt x="2332779" y="714159"/>
                  <a:pt x="2338388" y="714375"/>
                </a:cubicBezTo>
                <a:cubicBezTo>
                  <a:pt x="2374089" y="715748"/>
                  <a:pt x="2409825" y="715962"/>
                  <a:pt x="2445544" y="716756"/>
                </a:cubicBezTo>
                <a:lnTo>
                  <a:pt x="2576513" y="714375"/>
                </a:lnTo>
                <a:cubicBezTo>
                  <a:pt x="2579784" y="714264"/>
                  <a:pt x="2582829" y="712636"/>
                  <a:pt x="2586038" y="711994"/>
                </a:cubicBezTo>
                <a:cubicBezTo>
                  <a:pt x="2590772" y="711047"/>
                  <a:pt x="2595529" y="710165"/>
                  <a:pt x="2600325" y="709612"/>
                </a:cubicBezTo>
                <a:cubicBezTo>
                  <a:pt x="2616174" y="707783"/>
                  <a:pt x="2647950" y="704850"/>
                  <a:pt x="2647950" y="704850"/>
                </a:cubicBezTo>
                <a:cubicBezTo>
                  <a:pt x="2674164" y="696113"/>
                  <a:pt x="2645129" y="705059"/>
                  <a:pt x="2712244" y="700087"/>
                </a:cubicBezTo>
                <a:cubicBezTo>
                  <a:pt x="2714747" y="699902"/>
                  <a:pt x="2716883" y="697868"/>
                  <a:pt x="2719388" y="697706"/>
                </a:cubicBezTo>
                <a:cubicBezTo>
                  <a:pt x="2741581" y="696274"/>
                  <a:pt x="2763838" y="696119"/>
                  <a:pt x="2786063" y="695325"/>
                </a:cubicBezTo>
                <a:cubicBezTo>
                  <a:pt x="2789238" y="694531"/>
                  <a:pt x="2792393" y="693654"/>
                  <a:pt x="2795588" y="692944"/>
                </a:cubicBezTo>
                <a:cubicBezTo>
                  <a:pt x="2799539" y="692066"/>
                  <a:pt x="2803568" y="691544"/>
                  <a:pt x="2807494" y="690562"/>
                </a:cubicBezTo>
                <a:cubicBezTo>
                  <a:pt x="2809929" y="689953"/>
                  <a:pt x="2812192" y="688745"/>
                  <a:pt x="2814638" y="688181"/>
                </a:cubicBezTo>
                <a:cubicBezTo>
                  <a:pt x="2822525" y="686361"/>
                  <a:pt x="2830771" y="685979"/>
                  <a:pt x="2838450" y="683419"/>
                </a:cubicBezTo>
                <a:cubicBezTo>
                  <a:pt x="2843213" y="681831"/>
                  <a:pt x="2847768" y="679366"/>
                  <a:pt x="2852738" y="678656"/>
                </a:cubicBezTo>
                <a:cubicBezTo>
                  <a:pt x="2869512" y="676260"/>
                  <a:pt x="2874896" y="675251"/>
                  <a:pt x="2893219" y="673894"/>
                </a:cubicBezTo>
                <a:cubicBezTo>
                  <a:pt x="2906699" y="672895"/>
                  <a:pt x="2920206" y="672306"/>
                  <a:pt x="2933700" y="671512"/>
                </a:cubicBezTo>
                <a:cubicBezTo>
                  <a:pt x="2945606" y="672306"/>
                  <a:pt x="2957618" y="672124"/>
                  <a:pt x="2969419" y="673894"/>
                </a:cubicBezTo>
                <a:cubicBezTo>
                  <a:pt x="2973646" y="674528"/>
                  <a:pt x="2977323" y="677155"/>
                  <a:pt x="2981325" y="678656"/>
                </a:cubicBezTo>
                <a:cubicBezTo>
                  <a:pt x="2983675" y="679537"/>
                  <a:pt x="2986034" y="680428"/>
                  <a:pt x="2988469" y="681037"/>
                </a:cubicBezTo>
                <a:cubicBezTo>
                  <a:pt x="2992395" y="682019"/>
                  <a:pt x="2996449" y="682437"/>
                  <a:pt x="3000375" y="683419"/>
                </a:cubicBezTo>
                <a:cubicBezTo>
                  <a:pt x="3013964" y="686817"/>
                  <a:pt x="3000728" y="685215"/>
                  <a:pt x="3017044" y="688181"/>
                </a:cubicBezTo>
                <a:cubicBezTo>
                  <a:pt x="3022566" y="689185"/>
                  <a:pt x="3028191" y="689558"/>
                  <a:pt x="3033713" y="690562"/>
                </a:cubicBezTo>
                <a:cubicBezTo>
                  <a:pt x="3036933" y="691148"/>
                  <a:pt x="3040003" y="692446"/>
                  <a:pt x="3043238" y="692944"/>
                </a:cubicBezTo>
                <a:cubicBezTo>
                  <a:pt x="3050342" y="694037"/>
                  <a:pt x="3057537" y="694434"/>
                  <a:pt x="3064669" y="695325"/>
                </a:cubicBezTo>
                <a:cubicBezTo>
                  <a:pt x="3070238" y="696021"/>
                  <a:pt x="3075731" y="697457"/>
                  <a:pt x="3081338" y="697706"/>
                </a:cubicBezTo>
                <a:cubicBezTo>
                  <a:pt x="3111481" y="699046"/>
                  <a:pt x="3141663" y="699293"/>
                  <a:pt x="3171825" y="700087"/>
                </a:cubicBezTo>
                <a:cubicBezTo>
                  <a:pt x="3181350" y="700881"/>
                  <a:pt x="3190916" y="701283"/>
                  <a:pt x="3200400" y="702469"/>
                </a:cubicBezTo>
                <a:cubicBezTo>
                  <a:pt x="3203647" y="702875"/>
                  <a:pt x="3206690" y="704352"/>
                  <a:pt x="3209925" y="704850"/>
                </a:cubicBezTo>
                <a:cubicBezTo>
                  <a:pt x="3217029" y="705943"/>
                  <a:pt x="3224212" y="706437"/>
                  <a:pt x="3231356" y="707231"/>
                </a:cubicBezTo>
                <a:cubicBezTo>
                  <a:pt x="3234531" y="708025"/>
                  <a:pt x="3237734" y="708713"/>
                  <a:pt x="3240881" y="709612"/>
                </a:cubicBezTo>
                <a:cubicBezTo>
                  <a:pt x="3243295" y="710302"/>
                  <a:pt x="3245575" y="711449"/>
                  <a:pt x="3248025" y="711994"/>
                </a:cubicBezTo>
                <a:cubicBezTo>
                  <a:pt x="3252738" y="713041"/>
                  <a:pt x="3257550" y="713581"/>
                  <a:pt x="3262313" y="714375"/>
                </a:cubicBezTo>
                <a:cubicBezTo>
                  <a:pt x="3264694" y="715169"/>
                  <a:pt x="3267262" y="715537"/>
                  <a:pt x="3269456" y="716756"/>
                </a:cubicBezTo>
                <a:cubicBezTo>
                  <a:pt x="3274460" y="719536"/>
                  <a:pt x="3283744" y="726281"/>
                  <a:pt x="3283744" y="726281"/>
                </a:cubicBezTo>
                <a:cubicBezTo>
                  <a:pt x="3289571" y="743764"/>
                  <a:pt x="3284956" y="737019"/>
                  <a:pt x="3295650" y="747712"/>
                </a:cubicBezTo>
                <a:lnTo>
                  <a:pt x="3302794" y="769144"/>
                </a:lnTo>
                <a:cubicBezTo>
                  <a:pt x="3303588" y="771525"/>
                  <a:pt x="3303783" y="774199"/>
                  <a:pt x="3305175" y="776287"/>
                </a:cubicBezTo>
                <a:cubicBezTo>
                  <a:pt x="3306763" y="778668"/>
                  <a:pt x="3311218" y="780871"/>
                  <a:pt x="3309938" y="783431"/>
                </a:cubicBezTo>
                <a:cubicBezTo>
                  <a:pt x="3308816" y="785676"/>
                  <a:pt x="3305175" y="781844"/>
                  <a:pt x="3302794" y="781050"/>
                </a:cubicBezTo>
                <a:cubicBezTo>
                  <a:pt x="3294954" y="769291"/>
                  <a:pt x="3299769" y="778477"/>
                  <a:pt x="3295650" y="762000"/>
                </a:cubicBezTo>
                <a:cubicBezTo>
                  <a:pt x="3295041" y="759565"/>
                  <a:pt x="3293959" y="757270"/>
                  <a:pt x="3293269" y="754856"/>
                </a:cubicBezTo>
                <a:cubicBezTo>
                  <a:pt x="3292370" y="751709"/>
                  <a:pt x="3291598" y="748526"/>
                  <a:pt x="3290888" y="745331"/>
                </a:cubicBezTo>
                <a:cubicBezTo>
                  <a:pt x="3290010" y="741380"/>
                  <a:pt x="3289571" y="737330"/>
                  <a:pt x="3288506" y="733425"/>
                </a:cubicBezTo>
                <a:cubicBezTo>
                  <a:pt x="3288504" y="733418"/>
                  <a:pt x="3282555" y="715570"/>
                  <a:pt x="3281363" y="711994"/>
                </a:cubicBezTo>
                <a:cubicBezTo>
                  <a:pt x="3280569" y="709613"/>
                  <a:pt x="3280373" y="706939"/>
                  <a:pt x="3278981" y="704850"/>
                </a:cubicBezTo>
                <a:cubicBezTo>
                  <a:pt x="3277394" y="702469"/>
                  <a:pt x="3275381" y="700321"/>
                  <a:pt x="3274219" y="697706"/>
                </a:cubicBezTo>
                <a:cubicBezTo>
                  <a:pt x="3272180" y="693119"/>
                  <a:pt x="3271044" y="688181"/>
                  <a:pt x="3269456" y="683419"/>
                </a:cubicBezTo>
                <a:lnTo>
                  <a:pt x="3267075" y="676275"/>
                </a:lnTo>
                <a:cubicBezTo>
                  <a:pt x="3266281" y="673894"/>
                  <a:pt x="3265303" y="671566"/>
                  <a:pt x="3264694" y="669131"/>
                </a:cubicBezTo>
                <a:cubicBezTo>
                  <a:pt x="3263900" y="665956"/>
                  <a:pt x="3263602" y="662614"/>
                  <a:pt x="3262313" y="659606"/>
                </a:cubicBezTo>
                <a:cubicBezTo>
                  <a:pt x="3261186" y="656975"/>
                  <a:pt x="3259138" y="654843"/>
                  <a:pt x="3257550" y="652462"/>
                </a:cubicBezTo>
                <a:cubicBezTo>
                  <a:pt x="3252189" y="636378"/>
                  <a:pt x="3258378" y="656184"/>
                  <a:pt x="3252788" y="631031"/>
                </a:cubicBezTo>
                <a:cubicBezTo>
                  <a:pt x="3252243" y="628581"/>
                  <a:pt x="3251096" y="626301"/>
                  <a:pt x="3250406" y="623887"/>
                </a:cubicBezTo>
                <a:cubicBezTo>
                  <a:pt x="3249507" y="620740"/>
                  <a:pt x="3248667" y="617571"/>
                  <a:pt x="3248025" y="614362"/>
                </a:cubicBezTo>
                <a:cubicBezTo>
                  <a:pt x="3243413" y="591300"/>
                  <a:pt x="3247848" y="608620"/>
                  <a:pt x="3243263" y="583406"/>
                </a:cubicBezTo>
                <a:cubicBezTo>
                  <a:pt x="3242677" y="580186"/>
                  <a:pt x="3241675" y="577056"/>
                  <a:pt x="3240881" y="573881"/>
                </a:cubicBezTo>
                <a:cubicBezTo>
                  <a:pt x="3240087" y="557212"/>
                  <a:pt x="3239886" y="540505"/>
                  <a:pt x="3238500" y="523875"/>
                </a:cubicBezTo>
                <a:cubicBezTo>
                  <a:pt x="3238292" y="521374"/>
                  <a:pt x="3236663" y="519181"/>
                  <a:pt x="3236119" y="516731"/>
                </a:cubicBezTo>
                <a:cubicBezTo>
                  <a:pt x="3235072" y="512018"/>
                  <a:pt x="3234532" y="507206"/>
                  <a:pt x="3233738" y="502444"/>
                </a:cubicBezTo>
                <a:cubicBezTo>
                  <a:pt x="3232944" y="472281"/>
                  <a:pt x="3232791" y="442095"/>
                  <a:pt x="3231356" y="411956"/>
                </a:cubicBezTo>
                <a:cubicBezTo>
                  <a:pt x="3231200" y="408687"/>
                  <a:pt x="3228975" y="405704"/>
                  <a:pt x="3228975" y="402431"/>
                </a:cubicBezTo>
                <a:cubicBezTo>
                  <a:pt x="3228975" y="379121"/>
                  <a:pt x="3229013" y="380884"/>
                  <a:pt x="3233738" y="366712"/>
                </a:cubicBezTo>
                <a:cubicBezTo>
                  <a:pt x="3235325" y="355600"/>
                  <a:pt x="3235929" y="344302"/>
                  <a:pt x="3238500" y="333375"/>
                </a:cubicBezTo>
                <a:cubicBezTo>
                  <a:pt x="3239156" y="330589"/>
                  <a:pt x="3242101" y="328846"/>
                  <a:pt x="3243263" y="326231"/>
                </a:cubicBezTo>
                <a:cubicBezTo>
                  <a:pt x="3245302" y="321644"/>
                  <a:pt x="3246161" y="316605"/>
                  <a:pt x="3248025" y="311944"/>
                </a:cubicBezTo>
                <a:cubicBezTo>
                  <a:pt x="3249343" y="308648"/>
                  <a:pt x="3251346" y="305663"/>
                  <a:pt x="3252788" y="302419"/>
                </a:cubicBezTo>
                <a:cubicBezTo>
                  <a:pt x="3254524" y="298513"/>
                  <a:pt x="3255759" y="294393"/>
                  <a:pt x="3257550" y="290512"/>
                </a:cubicBezTo>
                <a:cubicBezTo>
                  <a:pt x="3260525" y="284066"/>
                  <a:pt x="3264830" y="278197"/>
                  <a:pt x="3267075" y="271462"/>
                </a:cubicBezTo>
                <a:cubicBezTo>
                  <a:pt x="3270579" y="260951"/>
                  <a:pt x="3268333" y="266564"/>
                  <a:pt x="3274219" y="254794"/>
                </a:cubicBezTo>
                <a:cubicBezTo>
                  <a:pt x="3277154" y="243054"/>
                  <a:pt x="3277712" y="239289"/>
                  <a:pt x="3283744" y="226219"/>
                </a:cubicBezTo>
                <a:cubicBezTo>
                  <a:pt x="3287418" y="218259"/>
                  <a:pt x="3292837" y="211713"/>
                  <a:pt x="3298031" y="204787"/>
                </a:cubicBezTo>
                <a:cubicBezTo>
                  <a:pt x="3309339" y="170866"/>
                  <a:pt x="3297984" y="206146"/>
                  <a:pt x="3305175" y="180975"/>
                </a:cubicBezTo>
                <a:cubicBezTo>
                  <a:pt x="3308521" y="169262"/>
                  <a:pt x="3307282" y="177036"/>
                  <a:pt x="3312319" y="161925"/>
                </a:cubicBezTo>
                <a:cubicBezTo>
                  <a:pt x="3313354" y="158820"/>
                  <a:pt x="3313760" y="155535"/>
                  <a:pt x="3314700" y="152400"/>
                </a:cubicBezTo>
                <a:cubicBezTo>
                  <a:pt x="3316143" y="147591"/>
                  <a:pt x="3318246" y="142982"/>
                  <a:pt x="3319463" y="138112"/>
                </a:cubicBezTo>
                <a:lnTo>
                  <a:pt x="3324225" y="119062"/>
                </a:lnTo>
                <a:cubicBezTo>
                  <a:pt x="3325019" y="115887"/>
                  <a:pt x="3326143" y="112777"/>
                  <a:pt x="3326606" y="109537"/>
                </a:cubicBezTo>
                <a:lnTo>
                  <a:pt x="3328988" y="92869"/>
                </a:lnTo>
                <a:cubicBezTo>
                  <a:pt x="3328194" y="75406"/>
                  <a:pt x="3328689" y="57837"/>
                  <a:pt x="3326606" y="40481"/>
                </a:cubicBezTo>
                <a:cubicBezTo>
                  <a:pt x="3325744" y="33295"/>
                  <a:pt x="3319918" y="32447"/>
                  <a:pt x="3314700" y="30956"/>
                </a:cubicBezTo>
                <a:cubicBezTo>
                  <a:pt x="3311553" y="30057"/>
                  <a:pt x="3308322" y="29474"/>
                  <a:pt x="3305175" y="28575"/>
                </a:cubicBezTo>
                <a:cubicBezTo>
                  <a:pt x="3302761" y="27885"/>
                  <a:pt x="3300412" y="26988"/>
                  <a:pt x="3298031" y="26194"/>
                </a:cubicBezTo>
                <a:cubicBezTo>
                  <a:pt x="3285411" y="17779"/>
                  <a:pt x="3292467" y="20272"/>
                  <a:pt x="3269456" y="23812"/>
                </a:cubicBezTo>
                <a:cubicBezTo>
                  <a:pt x="3257879" y="25593"/>
                  <a:pt x="3262742" y="26087"/>
                  <a:pt x="3252788" y="28575"/>
                </a:cubicBezTo>
                <a:cubicBezTo>
                  <a:pt x="3248861" y="29557"/>
                  <a:pt x="3244874" y="30291"/>
                  <a:pt x="3240881" y="30956"/>
                </a:cubicBezTo>
                <a:cubicBezTo>
                  <a:pt x="3213180" y="35572"/>
                  <a:pt x="3234254" y="31205"/>
                  <a:pt x="3200400" y="35719"/>
                </a:cubicBezTo>
                <a:cubicBezTo>
                  <a:pt x="3196388" y="36254"/>
                  <a:pt x="3192463" y="37306"/>
                  <a:pt x="3188494" y="38100"/>
                </a:cubicBezTo>
                <a:cubicBezTo>
                  <a:pt x="3164943" y="37119"/>
                  <a:pt x="3134920" y="37185"/>
                  <a:pt x="3109913" y="33337"/>
                </a:cubicBezTo>
                <a:cubicBezTo>
                  <a:pt x="3106678" y="32839"/>
                  <a:pt x="3103597" y="31598"/>
                  <a:pt x="3100388" y="30956"/>
                </a:cubicBezTo>
                <a:cubicBezTo>
                  <a:pt x="3095653" y="30009"/>
                  <a:pt x="3090875" y="29291"/>
                  <a:pt x="3086100" y="28575"/>
                </a:cubicBezTo>
                <a:cubicBezTo>
                  <a:pt x="3074999" y="26910"/>
                  <a:pt x="3063835" y="25657"/>
                  <a:pt x="3052763" y="23812"/>
                </a:cubicBezTo>
                <a:cubicBezTo>
                  <a:pt x="3048000" y="23018"/>
                  <a:pt x="3043255" y="22114"/>
                  <a:pt x="3038475" y="21431"/>
                </a:cubicBezTo>
                <a:cubicBezTo>
                  <a:pt x="3032140" y="20526"/>
                  <a:pt x="3025737" y="20102"/>
                  <a:pt x="3019425" y="19050"/>
                </a:cubicBezTo>
                <a:cubicBezTo>
                  <a:pt x="3016197" y="18512"/>
                  <a:pt x="3013144" y="17102"/>
                  <a:pt x="3009900" y="16669"/>
                </a:cubicBezTo>
                <a:cubicBezTo>
                  <a:pt x="3001210" y="15510"/>
                  <a:pt x="2992437" y="15081"/>
                  <a:pt x="2983706" y="14287"/>
                </a:cubicBezTo>
                <a:cubicBezTo>
                  <a:pt x="2902962" y="-12628"/>
                  <a:pt x="2972910" y="9826"/>
                  <a:pt x="2743200" y="14287"/>
                </a:cubicBezTo>
                <a:cubicBezTo>
                  <a:pt x="2739928" y="14351"/>
                  <a:pt x="2725644" y="18081"/>
                  <a:pt x="2721769" y="19050"/>
                </a:cubicBezTo>
                <a:cubicBezTo>
                  <a:pt x="2699868" y="32192"/>
                  <a:pt x="2720537" y="21768"/>
                  <a:pt x="2695575" y="28575"/>
                </a:cubicBezTo>
                <a:cubicBezTo>
                  <a:pt x="2691451" y="29700"/>
                  <a:pt x="2687763" y="32109"/>
                  <a:pt x="2683669" y="33337"/>
                </a:cubicBezTo>
                <a:cubicBezTo>
                  <a:pt x="2679792" y="34500"/>
                  <a:pt x="2675689" y="34737"/>
                  <a:pt x="2671763" y="35719"/>
                </a:cubicBezTo>
                <a:cubicBezTo>
                  <a:pt x="2648331" y="41578"/>
                  <a:pt x="2689615" y="33935"/>
                  <a:pt x="2650331" y="40481"/>
                </a:cubicBezTo>
                <a:cubicBezTo>
                  <a:pt x="2631463" y="46771"/>
                  <a:pt x="2640996" y="44419"/>
                  <a:pt x="2621756" y="47625"/>
                </a:cubicBezTo>
                <a:lnTo>
                  <a:pt x="2509838" y="45244"/>
                </a:lnTo>
                <a:cubicBezTo>
                  <a:pt x="2505793" y="45088"/>
                  <a:pt x="2501951" y="43335"/>
                  <a:pt x="2497931" y="42862"/>
                </a:cubicBezTo>
                <a:cubicBezTo>
                  <a:pt x="2488438" y="41745"/>
                  <a:pt x="2478881" y="41275"/>
                  <a:pt x="2469356" y="40481"/>
                </a:cubicBezTo>
                <a:cubicBezTo>
                  <a:pt x="2458612" y="37795"/>
                  <a:pt x="2449876" y="35523"/>
                  <a:pt x="2438400" y="33337"/>
                </a:cubicBezTo>
                <a:cubicBezTo>
                  <a:pt x="2428914" y="31530"/>
                  <a:pt x="2419334" y="30253"/>
                  <a:pt x="2409825" y="28575"/>
                </a:cubicBezTo>
                <a:cubicBezTo>
                  <a:pt x="2405839" y="27872"/>
                  <a:pt x="2401939" y="26667"/>
                  <a:pt x="2397919" y="26194"/>
                </a:cubicBezTo>
                <a:cubicBezTo>
                  <a:pt x="2388426" y="25077"/>
                  <a:pt x="2378863" y="24677"/>
                  <a:pt x="2369344" y="23812"/>
                </a:cubicBezTo>
                <a:lnTo>
                  <a:pt x="2345531" y="21431"/>
                </a:lnTo>
                <a:cubicBezTo>
                  <a:pt x="2343150" y="20637"/>
                  <a:pt x="2340849" y="19542"/>
                  <a:pt x="2338388" y="19050"/>
                </a:cubicBezTo>
                <a:cubicBezTo>
                  <a:pt x="2332884" y="17949"/>
                  <a:pt x="2327266" y="17523"/>
                  <a:pt x="2321719" y="16669"/>
                </a:cubicBezTo>
                <a:cubicBezTo>
                  <a:pt x="2316947" y="15935"/>
                  <a:pt x="2312182" y="15151"/>
                  <a:pt x="2307431" y="14287"/>
                </a:cubicBezTo>
                <a:cubicBezTo>
                  <a:pt x="2303449" y="13563"/>
                  <a:pt x="2299523" y="12537"/>
                  <a:pt x="2295525" y="11906"/>
                </a:cubicBezTo>
                <a:cubicBezTo>
                  <a:pt x="2278893" y="9280"/>
                  <a:pt x="2262188" y="7143"/>
                  <a:pt x="2245519" y="4762"/>
                </a:cubicBezTo>
                <a:cubicBezTo>
                  <a:pt x="2239963" y="3968"/>
                  <a:pt x="2234354" y="3482"/>
                  <a:pt x="2228850" y="2381"/>
                </a:cubicBezTo>
                <a:lnTo>
                  <a:pt x="2216944" y="0"/>
                </a:lnTo>
                <a:lnTo>
                  <a:pt x="2124075" y="2381"/>
                </a:lnTo>
                <a:cubicBezTo>
                  <a:pt x="2108189" y="2919"/>
                  <a:pt x="2092343" y="4519"/>
                  <a:pt x="2076450" y="4762"/>
                </a:cubicBezTo>
                <a:lnTo>
                  <a:pt x="1812131" y="7144"/>
                </a:lnTo>
                <a:lnTo>
                  <a:pt x="1797844" y="11906"/>
                </a:lnTo>
                <a:cubicBezTo>
                  <a:pt x="1795463" y="12700"/>
                  <a:pt x="1793031" y="13355"/>
                  <a:pt x="1790700" y="14287"/>
                </a:cubicBezTo>
                <a:cubicBezTo>
                  <a:pt x="1780012" y="18563"/>
                  <a:pt x="1774005" y="21436"/>
                  <a:pt x="1762125" y="23812"/>
                </a:cubicBezTo>
                <a:cubicBezTo>
                  <a:pt x="1755850" y="25067"/>
                  <a:pt x="1749418" y="25348"/>
                  <a:pt x="1743075" y="26194"/>
                </a:cubicBezTo>
                <a:cubicBezTo>
                  <a:pt x="1693236" y="32840"/>
                  <a:pt x="1753401" y="27845"/>
                  <a:pt x="1638300" y="30956"/>
                </a:cubicBezTo>
                <a:cubicBezTo>
                  <a:pt x="1608029" y="36001"/>
                  <a:pt x="1641207" y="30903"/>
                  <a:pt x="1593056" y="35719"/>
                </a:cubicBezTo>
                <a:cubicBezTo>
                  <a:pt x="1587471" y="36278"/>
                  <a:pt x="1581973" y="37542"/>
                  <a:pt x="1576388" y="38100"/>
                </a:cubicBezTo>
                <a:cubicBezTo>
                  <a:pt x="1566090" y="39130"/>
                  <a:pt x="1555750" y="39687"/>
                  <a:pt x="1545431" y="40481"/>
                </a:cubicBezTo>
                <a:cubicBezTo>
                  <a:pt x="1533123" y="44584"/>
                  <a:pt x="1538468" y="43321"/>
                  <a:pt x="1519238" y="45244"/>
                </a:cubicBezTo>
                <a:cubicBezTo>
                  <a:pt x="1509727" y="46195"/>
                  <a:pt x="1500213" y="47243"/>
                  <a:pt x="1490663" y="47625"/>
                </a:cubicBezTo>
                <a:cubicBezTo>
                  <a:pt x="1460514" y="48831"/>
                  <a:pt x="1430338" y="49212"/>
                  <a:pt x="1400175" y="50006"/>
                </a:cubicBezTo>
                <a:cubicBezTo>
                  <a:pt x="1286927" y="78315"/>
                  <a:pt x="1161053" y="84594"/>
                  <a:pt x="1050131" y="47625"/>
                </a:cubicBezTo>
                <a:cubicBezTo>
                  <a:pt x="1038495" y="35988"/>
                  <a:pt x="1048090" y="44077"/>
                  <a:pt x="1033463" y="35719"/>
                </a:cubicBezTo>
                <a:cubicBezTo>
                  <a:pt x="1030978" y="34299"/>
                  <a:pt x="1028950" y="32083"/>
                  <a:pt x="1026319" y="30956"/>
                </a:cubicBezTo>
                <a:cubicBezTo>
                  <a:pt x="1022578" y="29353"/>
                  <a:pt x="1007995" y="27041"/>
                  <a:pt x="1004888" y="26194"/>
                </a:cubicBezTo>
                <a:cubicBezTo>
                  <a:pt x="980500" y="19542"/>
                  <a:pt x="999427" y="21333"/>
                  <a:pt x="966788" y="16669"/>
                </a:cubicBezTo>
                <a:cubicBezTo>
                  <a:pt x="961232" y="15875"/>
                  <a:pt x="955623" y="15388"/>
                  <a:pt x="950119" y="14287"/>
                </a:cubicBezTo>
                <a:cubicBezTo>
                  <a:pt x="943701" y="13003"/>
                  <a:pt x="931069" y="9525"/>
                  <a:pt x="931069" y="9525"/>
                </a:cubicBezTo>
                <a:lnTo>
                  <a:pt x="650081" y="11906"/>
                </a:lnTo>
                <a:cubicBezTo>
                  <a:pt x="645944" y="11974"/>
                  <a:pt x="627926" y="18668"/>
                  <a:pt x="626269" y="19050"/>
                </a:cubicBezTo>
                <a:cubicBezTo>
                  <a:pt x="620800" y="20312"/>
                  <a:pt x="615156" y="20637"/>
                  <a:pt x="609600" y="21431"/>
                </a:cubicBezTo>
                <a:cubicBezTo>
                  <a:pt x="601650" y="24081"/>
                  <a:pt x="601893" y="24202"/>
                  <a:pt x="592931" y="26194"/>
                </a:cubicBezTo>
                <a:cubicBezTo>
                  <a:pt x="588980" y="27072"/>
                  <a:pt x="584951" y="27593"/>
                  <a:pt x="581025" y="28575"/>
                </a:cubicBezTo>
                <a:cubicBezTo>
                  <a:pt x="578590" y="29184"/>
                  <a:pt x="576331" y="30412"/>
                  <a:pt x="573881" y="30956"/>
                </a:cubicBezTo>
                <a:cubicBezTo>
                  <a:pt x="569168" y="32003"/>
                  <a:pt x="564328" y="32390"/>
                  <a:pt x="559594" y="33337"/>
                </a:cubicBezTo>
                <a:cubicBezTo>
                  <a:pt x="556385" y="33979"/>
                  <a:pt x="553264" y="35009"/>
                  <a:pt x="550069" y="35719"/>
                </a:cubicBezTo>
                <a:cubicBezTo>
                  <a:pt x="546118" y="36597"/>
                  <a:pt x="542132" y="37306"/>
                  <a:pt x="538163" y="38100"/>
                </a:cubicBezTo>
                <a:cubicBezTo>
                  <a:pt x="520171" y="47095"/>
                  <a:pt x="533716" y="41769"/>
                  <a:pt x="502444" y="45244"/>
                </a:cubicBezTo>
                <a:cubicBezTo>
                  <a:pt x="496866" y="45864"/>
                  <a:pt x="491311" y="46702"/>
                  <a:pt x="485775" y="47625"/>
                </a:cubicBezTo>
                <a:cubicBezTo>
                  <a:pt x="481783" y="48290"/>
                  <a:pt x="477881" y="49471"/>
                  <a:pt x="473869" y="50006"/>
                </a:cubicBezTo>
                <a:cubicBezTo>
                  <a:pt x="465962" y="51060"/>
                  <a:pt x="457994" y="51593"/>
                  <a:pt x="450056" y="52387"/>
                </a:cubicBezTo>
                <a:cubicBezTo>
                  <a:pt x="445540" y="53893"/>
                  <a:pt x="432245" y="58731"/>
                  <a:pt x="426244" y="59531"/>
                </a:cubicBezTo>
                <a:cubicBezTo>
                  <a:pt x="417554" y="60690"/>
                  <a:pt x="408781" y="61118"/>
                  <a:pt x="400050" y="61912"/>
                </a:cubicBezTo>
                <a:lnTo>
                  <a:pt x="269081" y="59531"/>
                </a:lnTo>
                <a:cubicBezTo>
                  <a:pt x="261599" y="59282"/>
                  <a:pt x="249422" y="54565"/>
                  <a:pt x="242888" y="52387"/>
                </a:cubicBezTo>
                <a:cubicBezTo>
                  <a:pt x="240507" y="51593"/>
                  <a:pt x="238229" y="50361"/>
                  <a:pt x="235744" y="50006"/>
                </a:cubicBezTo>
                <a:lnTo>
                  <a:pt x="219075" y="47625"/>
                </a:lnTo>
                <a:cubicBezTo>
                  <a:pt x="197395" y="40399"/>
                  <a:pt x="231640" y="51485"/>
                  <a:pt x="200025" y="42862"/>
                </a:cubicBezTo>
                <a:cubicBezTo>
                  <a:pt x="195182" y="41541"/>
                  <a:pt x="190727" y="38654"/>
                  <a:pt x="185738" y="38100"/>
                </a:cubicBezTo>
                <a:lnTo>
                  <a:pt x="164306" y="35719"/>
                </a:lnTo>
                <a:cubicBezTo>
                  <a:pt x="135708" y="26182"/>
                  <a:pt x="162846" y="34485"/>
                  <a:pt x="90488" y="30956"/>
                </a:cubicBezTo>
                <a:cubicBezTo>
                  <a:pt x="80151" y="30452"/>
                  <a:pt x="69850" y="29369"/>
                  <a:pt x="59531" y="28575"/>
                </a:cubicBezTo>
                <a:cubicBezTo>
                  <a:pt x="47625" y="29369"/>
                  <a:pt x="35583" y="28994"/>
                  <a:pt x="23813" y="30956"/>
                </a:cubicBezTo>
                <a:cubicBezTo>
                  <a:pt x="20990" y="31427"/>
                  <a:pt x="19229" y="34439"/>
                  <a:pt x="16669" y="35719"/>
                </a:cubicBezTo>
                <a:cubicBezTo>
                  <a:pt x="10401" y="38853"/>
                  <a:pt x="11113" y="35719"/>
                  <a:pt x="9525" y="38100"/>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02920" y="5008400"/>
            <a:ext cx="141512" cy="658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606974" y="5066288"/>
            <a:ext cx="34644" cy="74123"/>
          </a:xfrm>
          <a:custGeom>
            <a:avLst/>
            <a:gdLst>
              <a:gd name="connsiteX0" fmla="*/ 524 w 55965"/>
              <a:gd name="connsiteY0" fmla="*/ 119229 h 120037"/>
              <a:gd name="connsiteX1" fmla="*/ 12063 w 55965"/>
              <a:gd name="connsiteY1" fmla="*/ 96153 h 120037"/>
              <a:gd name="connsiteX2" fmla="*/ 35139 w 55965"/>
              <a:gd name="connsiteY2" fmla="*/ 70192 h 120037"/>
              <a:gd name="connsiteX3" fmla="*/ 40908 w 55965"/>
              <a:gd name="connsiteY3" fmla="*/ 29809 h 120037"/>
              <a:gd name="connsiteX4" fmla="*/ 46677 w 55965"/>
              <a:gd name="connsiteY4" fmla="*/ 24039 h 120037"/>
              <a:gd name="connsiteX5" fmla="*/ 52446 w 55965"/>
              <a:gd name="connsiteY5" fmla="*/ 15386 h 120037"/>
              <a:gd name="connsiteX6" fmla="*/ 55331 w 55965"/>
              <a:gd name="connsiteY6" fmla="*/ 963 h 120037"/>
              <a:gd name="connsiteX7" fmla="*/ 46677 w 55965"/>
              <a:gd name="connsiteY7" fmla="*/ 3848 h 120037"/>
              <a:gd name="connsiteX8" fmla="*/ 40908 w 55965"/>
              <a:gd name="connsiteY8" fmla="*/ 12501 h 120037"/>
              <a:gd name="connsiteX9" fmla="*/ 32254 w 55965"/>
              <a:gd name="connsiteY9" fmla="*/ 44231 h 120037"/>
              <a:gd name="connsiteX10" fmla="*/ 26485 w 55965"/>
              <a:gd name="connsiteY10" fmla="*/ 61539 h 120037"/>
              <a:gd name="connsiteX11" fmla="*/ 23601 w 55965"/>
              <a:gd name="connsiteY11" fmla="*/ 70192 h 120037"/>
              <a:gd name="connsiteX12" fmla="*/ 20716 w 55965"/>
              <a:gd name="connsiteY12" fmla="*/ 78846 h 120037"/>
              <a:gd name="connsiteX13" fmla="*/ 14947 w 55965"/>
              <a:gd name="connsiteY13" fmla="*/ 87499 h 120037"/>
              <a:gd name="connsiteX14" fmla="*/ 3409 w 55965"/>
              <a:gd name="connsiteY14" fmla="*/ 113460 h 120037"/>
              <a:gd name="connsiteX15" fmla="*/ 524 w 55965"/>
              <a:gd name="connsiteY15" fmla="*/ 119229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65" h="120037">
                <a:moveTo>
                  <a:pt x="524" y="119229"/>
                </a:moveTo>
                <a:cubicBezTo>
                  <a:pt x="1966" y="116345"/>
                  <a:pt x="5780" y="103222"/>
                  <a:pt x="12063" y="96153"/>
                </a:cubicBezTo>
                <a:cubicBezTo>
                  <a:pt x="38408" y="66515"/>
                  <a:pt x="22046" y="89833"/>
                  <a:pt x="35139" y="70192"/>
                </a:cubicBezTo>
                <a:cubicBezTo>
                  <a:pt x="35185" y="69690"/>
                  <a:pt x="35555" y="38730"/>
                  <a:pt x="40908" y="29809"/>
                </a:cubicBezTo>
                <a:cubicBezTo>
                  <a:pt x="42307" y="27477"/>
                  <a:pt x="44978" y="26163"/>
                  <a:pt x="46677" y="24039"/>
                </a:cubicBezTo>
                <a:cubicBezTo>
                  <a:pt x="48843" y="21332"/>
                  <a:pt x="50523" y="18270"/>
                  <a:pt x="52446" y="15386"/>
                </a:cubicBezTo>
                <a:cubicBezTo>
                  <a:pt x="53408" y="10578"/>
                  <a:pt x="57524" y="5348"/>
                  <a:pt x="55331" y="963"/>
                </a:cubicBezTo>
                <a:cubicBezTo>
                  <a:pt x="53971" y="-1757"/>
                  <a:pt x="49051" y="1949"/>
                  <a:pt x="46677" y="3848"/>
                </a:cubicBezTo>
                <a:cubicBezTo>
                  <a:pt x="43970" y="6014"/>
                  <a:pt x="42316" y="9333"/>
                  <a:pt x="40908" y="12501"/>
                </a:cubicBezTo>
                <a:cubicBezTo>
                  <a:pt x="32707" y="30955"/>
                  <a:pt x="37043" y="26672"/>
                  <a:pt x="32254" y="44231"/>
                </a:cubicBezTo>
                <a:cubicBezTo>
                  <a:pt x="30654" y="50098"/>
                  <a:pt x="28408" y="55770"/>
                  <a:pt x="26485" y="61539"/>
                </a:cubicBezTo>
                <a:lnTo>
                  <a:pt x="23601" y="70192"/>
                </a:lnTo>
                <a:cubicBezTo>
                  <a:pt x="22639" y="73077"/>
                  <a:pt x="22403" y="76316"/>
                  <a:pt x="20716" y="78846"/>
                </a:cubicBezTo>
                <a:lnTo>
                  <a:pt x="14947" y="87499"/>
                </a:lnTo>
                <a:cubicBezTo>
                  <a:pt x="10754" y="100078"/>
                  <a:pt x="11028" y="104317"/>
                  <a:pt x="3409" y="113460"/>
                </a:cubicBezTo>
                <a:cubicBezTo>
                  <a:pt x="797" y="116594"/>
                  <a:pt x="-918" y="122113"/>
                  <a:pt x="524" y="11922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519080" y="5110513"/>
            <a:ext cx="232855" cy="451544"/>
          </a:xfrm>
          <a:custGeom>
            <a:avLst/>
            <a:gdLst>
              <a:gd name="connsiteX0" fmla="*/ 220391 w 376156"/>
              <a:gd name="connsiteY0" fmla="*/ 7226 h 731246"/>
              <a:gd name="connsiteX1" fmla="*/ 205968 w 376156"/>
              <a:gd name="connsiteY1" fmla="*/ 12995 h 731246"/>
              <a:gd name="connsiteX2" fmla="*/ 185777 w 376156"/>
              <a:gd name="connsiteY2" fmla="*/ 33187 h 731246"/>
              <a:gd name="connsiteX3" fmla="*/ 177123 w 376156"/>
              <a:gd name="connsiteY3" fmla="*/ 50494 h 731246"/>
              <a:gd name="connsiteX4" fmla="*/ 162700 w 376156"/>
              <a:gd name="connsiteY4" fmla="*/ 67801 h 731246"/>
              <a:gd name="connsiteX5" fmla="*/ 156931 w 376156"/>
              <a:gd name="connsiteY5" fmla="*/ 76455 h 731246"/>
              <a:gd name="connsiteX6" fmla="*/ 148278 w 376156"/>
              <a:gd name="connsiteY6" fmla="*/ 90878 h 731246"/>
              <a:gd name="connsiteX7" fmla="*/ 145393 w 376156"/>
              <a:gd name="connsiteY7" fmla="*/ 99531 h 731246"/>
              <a:gd name="connsiteX8" fmla="*/ 130970 w 376156"/>
              <a:gd name="connsiteY8" fmla="*/ 116838 h 731246"/>
              <a:gd name="connsiteX9" fmla="*/ 119432 w 376156"/>
              <a:gd name="connsiteY9" fmla="*/ 137030 h 731246"/>
              <a:gd name="connsiteX10" fmla="*/ 105009 w 376156"/>
              <a:gd name="connsiteY10" fmla="*/ 154337 h 731246"/>
              <a:gd name="connsiteX11" fmla="*/ 87702 w 376156"/>
              <a:gd name="connsiteY11" fmla="*/ 183183 h 731246"/>
              <a:gd name="connsiteX12" fmla="*/ 81933 w 376156"/>
              <a:gd name="connsiteY12" fmla="*/ 191837 h 731246"/>
              <a:gd name="connsiteX13" fmla="*/ 76164 w 376156"/>
              <a:gd name="connsiteY13" fmla="*/ 209144 h 731246"/>
              <a:gd name="connsiteX14" fmla="*/ 64626 w 376156"/>
              <a:gd name="connsiteY14" fmla="*/ 226451 h 731246"/>
              <a:gd name="connsiteX15" fmla="*/ 55972 w 376156"/>
              <a:gd name="connsiteY15" fmla="*/ 246643 h 731246"/>
              <a:gd name="connsiteX16" fmla="*/ 53088 w 376156"/>
              <a:gd name="connsiteY16" fmla="*/ 255296 h 731246"/>
              <a:gd name="connsiteX17" fmla="*/ 47319 w 376156"/>
              <a:gd name="connsiteY17" fmla="*/ 263950 h 731246"/>
              <a:gd name="connsiteX18" fmla="*/ 44434 w 376156"/>
              <a:gd name="connsiteY18" fmla="*/ 272604 h 731246"/>
              <a:gd name="connsiteX19" fmla="*/ 38665 w 376156"/>
              <a:gd name="connsiteY19" fmla="*/ 281257 h 731246"/>
              <a:gd name="connsiteX20" fmla="*/ 27127 w 376156"/>
              <a:gd name="connsiteY20" fmla="*/ 307218 h 731246"/>
              <a:gd name="connsiteX21" fmla="*/ 21358 w 376156"/>
              <a:gd name="connsiteY21" fmla="*/ 333179 h 731246"/>
              <a:gd name="connsiteX22" fmla="*/ 15589 w 376156"/>
              <a:gd name="connsiteY22" fmla="*/ 350486 h 731246"/>
              <a:gd name="connsiteX23" fmla="*/ 9819 w 376156"/>
              <a:gd name="connsiteY23" fmla="*/ 393755 h 731246"/>
              <a:gd name="connsiteX24" fmla="*/ 6935 w 376156"/>
              <a:gd name="connsiteY24" fmla="*/ 405293 h 731246"/>
              <a:gd name="connsiteX25" fmla="*/ 4050 w 376156"/>
              <a:gd name="connsiteY25" fmla="*/ 552404 h 731246"/>
              <a:gd name="connsiteX26" fmla="*/ 12704 w 376156"/>
              <a:gd name="connsiteY26" fmla="*/ 563943 h 731246"/>
              <a:gd name="connsiteX27" fmla="*/ 27127 w 376156"/>
              <a:gd name="connsiteY27" fmla="*/ 592788 h 731246"/>
              <a:gd name="connsiteX28" fmla="*/ 32896 w 376156"/>
              <a:gd name="connsiteY28" fmla="*/ 601442 h 731246"/>
              <a:gd name="connsiteX29" fmla="*/ 38665 w 376156"/>
              <a:gd name="connsiteY29" fmla="*/ 618749 h 731246"/>
              <a:gd name="connsiteX30" fmla="*/ 47319 w 376156"/>
              <a:gd name="connsiteY30" fmla="*/ 627402 h 731246"/>
              <a:gd name="connsiteX31" fmla="*/ 55972 w 376156"/>
              <a:gd name="connsiteY31" fmla="*/ 633172 h 731246"/>
              <a:gd name="connsiteX32" fmla="*/ 76164 w 376156"/>
              <a:gd name="connsiteY32" fmla="*/ 653363 h 731246"/>
              <a:gd name="connsiteX33" fmla="*/ 84818 w 376156"/>
              <a:gd name="connsiteY33" fmla="*/ 662017 h 731246"/>
              <a:gd name="connsiteX34" fmla="*/ 90587 w 376156"/>
              <a:gd name="connsiteY34" fmla="*/ 670671 h 731246"/>
              <a:gd name="connsiteX35" fmla="*/ 102125 w 376156"/>
              <a:gd name="connsiteY35" fmla="*/ 676440 h 731246"/>
              <a:gd name="connsiteX36" fmla="*/ 119432 w 376156"/>
              <a:gd name="connsiteY36" fmla="*/ 682209 h 731246"/>
              <a:gd name="connsiteX37" fmla="*/ 122317 w 376156"/>
              <a:gd name="connsiteY37" fmla="*/ 690862 h 731246"/>
              <a:gd name="connsiteX38" fmla="*/ 125201 w 376156"/>
              <a:gd name="connsiteY38" fmla="*/ 705285 h 731246"/>
              <a:gd name="connsiteX39" fmla="*/ 133855 w 376156"/>
              <a:gd name="connsiteY39" fmla="*/ 711054 h 731246"/>
              <a:gd name="connsiteX40" fmla="*/ 142508 w 376156"/>
              <a:gd name="connsiteY40" fmla="*/ 705285 h 731246"/>
              <a:gd name="connsiteX41" fmla="*/ 165585 w 376156"/>
              <a:gd name="connsiteY41" fmla="*/ 708170 h 731246"/>
              <a:gd name="connsiteX42" fmla="*/ 156931 w 376156"/>
              <a:gd name="connsiteY42" fmla="*/ 711054 h 731246"/>
              <a:gd name="connsiteX43" fmla="*/ 145393 w 376156"/>
              <a:gd name="connsiteY43" fmla="*/ 708170 h 731246"/>
              <a:gd name="connsiteX44" fmla="*/ 162700 w 376156"/>
              <a:gd name="connsiteY44" fmla="*/ 713939 h 731246"/>
              <a:gd name="connsiteX45" fmla="*/ 188661 w 376156"/>
              <a:gd name="connsiteY45" fmla="*/ 725477 h 731246"/>
              <a:gd name="connsiteX46" fmla="*/ 197315 w 376156"/>
              <a:gd name="connsiteY46" fmla="*/ 728361 h 731246"/>
              <a:gd name="connsiteX47" fmla="*/ 205968 w 376156"/>
              <a:gd name="connsiteY47" fmla="*/ 731246 h 731246"/>
              <a:gd name="connsiteX48" fmla="*/ 240583 w 376156"/>
              <a:gd name="connsiteY48" fmla="*/ 722592 h 731246"/>
              <a:gd name="connsiteX49" fmla="*/ 246352 w 376156"/>
              <a:gd name="connsiteY49" fmla="*/ 713939 h 731246"/>
              <a:gd name="connsiteX50" fmla="*/ 263659 w 376156"/>
              <a:gd name="connsiteY50" fmla="*/ 696631 h 731246"/>
              <a:gd name="connsiteX51" fmla="*/ 272313 w 376156"/>
              <a:gd name="connsiteY51" fmla="*/ 687978 h 731246"/>
              <a:gd name="connsiteX52" fmla="*/ 275197 w 376156"/>
              <a:gd name="connsiteY52" fmla="*/ 676440 h 731246"/>
              <a:gd name="connsiteX53" fmla="*/ 289620 w 376156"/>
              <a:gd name="connsiteY53" fmla="*/ 659132 h 731246"/>
              <a:gd name="connsiteX54" fmla="*/ 292505 w 376156"/>
              <a:gd name="connsiteY54" fmla="*/ 650479 h 731246"/>
              <a:gd name="connsiteX55" fmla="*/ 298274 w 376156"/>
              <a:gd name="connsiteY55" fmla="*/ 641825 h 731246"/>
              <a:gd name="connsiteX56" fmla="*/ 309812 w 376156"/>
              <a:gd name="connsiteY56" fmla="*/ 612980 h 731246"/>
              <a:gd name="connsiteX57" fmla="*/ 312696 w 376156"/>
              <a:gd name="connsiteY57" fmla="*/ 592788 h 731246"/>
              <a:gd name="connsiteX58" fmla="*/ 315581 w 376156"/>
              <a:gd name="connsiteY58" fmla="*/ 584134 h 731246"/>
              <a:gd name="connsiteX59" fmla="*/ 318466 w 376156"/>
              <a:gd name="connsiteY59" fmla="*/ 572596 h 731246"/>
              <a:gd name="connsiteX60" fmla="*/ 321350 w 376156"/>
              <a:gd name="connsiteY60" fmla="*/ 563943 h 731246"/>
              <a:gd name="connsiteX61" fmla="*/ 327119 w 376156"/>
              <a:gd name="connsiteY61" fmla="*/ 549520 h 731246"/>
              <a:gd name="connsiteX62" fmla="*/ 332888 w 376156"/>
              <a:gd name="connsiteY62" fmla="*/ 523559 h 731246"/>
              <a:gd name="connsiteX63" fmla="*/ 338657 w 376156"/>
              <a:gd name="connsiteY63" fmla="*/ 509136 h 731246"/>
              <a:gd name="connsiteX64" fmla="*/ 344426 w 376156"/>
              <a:gd name="connsiteY64" fmla="*/ 480291 h 731246"/>
              <a:gd name="connsiteX65" fmla="*/ 350196 w 376156"/>
              <a:gd name="connsiteY65" fmla="*/ 468753 h 731246"/>
              <a:gd name="connsiteX66" fmla="*/ 355965 w 376156"/>
              <a:gd name="connsiteY66" fmla="*/ 434138 h 731246"/>
              <a:gd name="connsiteX67" fmla="*/ 361734 w 376156"/>
              <a:gd name="connsiteY67" fmla="*/ 416831 h 731246"/>
              <a:gd name="connsiteX68" fmla="*/ 364618 w 376156"/>
              <a:gd name="connsiteY68" fmla="*/ 387985 h 731246"/>
              <a:gd name="connsiteX69" fmla="*/ 370387 w 376156"/>
              <a:gd name="connsiteY69" fmla="*/ 356255 h 731246"/>
              <a:gd name="connsiteX70" fmla="*/ 376156 w 376156"/>
              <a:gd name="connsiteY70" fmla="*/ 307218 h 731246"/>
              <a:gd name="connsiteX71" fmla="*/ 373272 w 376156"/>
              <a:gd name="connsiteY71" fmla="*/ 171645 h 731246"/>
              <a:gd name="connsiteX72" fmla="*/ 367503 w 376156"/>
              <a:gd name="connsiteY72" fmla="*/ 111069 h 731246"/>
              <a:gd name="connsiteX73" fmla="*/ 364618 w 376156"/>
              <a:gd name="connsiteY73" fmla="*/ 102416 h 731246"/>
              <a:gd name="connsiteX74" fmla="*/ 358849 w 376156"/>
              <a:gd name="connsiteY74" fmla="*/ 62032 h 731246"/>
              <a:gd name="connsiteX75" fmla="*/ 355965 w 376156"/>
              <a:gd name="connsiteY75" fmla="*/ 53378 h 731246"/>
              <a:gd name="connsiteX76" fmla="*/ 335773 w 376156"/>
              <a:gd name="connsiteY76" fmla="*/ 27418 h 731246"/>
              <a:gd name="connsiteX77" fmla="*/ 330004 w 376156"/>
              <a:gd name="connsiteY77" fmla="*/ 18764 h 731246"/>
              <a:gd name="connsiteX78" fmla="*/ 321350 w 376156"/>
              <a:gd name="connsiteY78" fmla="*/ 15879 h 731246"/>
              <a:gd name="connsiteX79" fmla="*/ 304043 w 376156"/>
              <a:gd name="connsiteY79" fmla="*/ 7226 h 731246"/>
              <a:gd name="connsiteX80" fmla="*/ 295389 w 376156"/>
              <a:gd name="connsiteY80" fmla="*/ 1457 h 731246"/>
              <a:gd name="connsiteX81" fmla="*/ 240583 w 376156"/>
              <a:gd name="connsiteY81" fmla="*/ 7226 h 731246"/>
              <a:gd name="connsiteX82" fmla="*/ 220391 w 376156"/>
              <a:gd name="connsiteY82" fmla="*/ 7226 h 7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76156" h="731246">
                <a:moveTo>
                  <a:pt x="220391" y="7226"/>
                </a:moveTo>
                <a:cubicBezTo>
                  <a:pt x="214622" y="8188"/>
                  <a:pt x="209838" y="9555"/>
                  <a:pt x="205968" y="12995"/>
                </a:cubicBezTo>
                <a:cubicBezTo>
                  <a:pt x="178194" y="37683"/>
                  <a:pt x="207388" y="25982"/>
                  <a:pt x="185777" y="33187"/>
                </a:cubicBezTo>
                <a:cubicBezTo>
                  <a:pt x="169251" y="57971"/>
                  <a:pt x="189058" y="26622"/>
                  <a:pt x="177123" y="50494"/>
                </a:cubicBezTo>
                <a:cubicBezTo>
                  <a:pt x="171751" y="61239"/>
                  <a:pt x="170676" y="58230"/>
                  <a:pt x="162700" y="67801"/>
                </a:cubicBezTo>
                <a:cubicBezTo>
                  <a:pt x="160481" y="70464"/>
                  <a:pt x="158854" y="73570"/>
                  <a:pt x="156931" y="76455"/>
                </a:cubicBezTo>
                <a:cubicBezTo>
                  <a:pt x="148764" y="100960"/>
                  <a:pt x="160154" y="71086"/>
                  <a:pt x="148278" y="90878"/>
                </a:cubicBezTo>
                <a:cubicBezTo>
                  <a:pt x="146714" y="93485"/>
                  <a:pt x="146753" y="96812"/>
                  <a:pt x="145393" y="99531"/>
                </a:cubicBezTo>
                <a:cubicBezTo>
                  <a:pt x="140019" y="110279"/>
                  <a:pt x="138949" y="107264"/>
                  <a:pt x="130970" y="116838"/>
                </a:cubicBezTo>
                <a:cubicBezTo>
                  <a:pt x="117349" y="133183"/>
                  <a:pt x="133533" y="117289"/>
                  <a:pt x="119432" y="137030"/>
                </a:cubicBezTo>
                <a:cubicBezTo>
                  <a:pt x="102391" y="160886"/>
                  <a:pt x="118085" y="131454"/>
                  <a:pt x="105009" y="154337"/>
                </a:cubicBezTo>
                <a:cubicBezTo>
                  <a:pt x="87265" y="185390"/>
                  <a:pt x="115934" y="140834"/>
                  <a:pt x="87702" y="183183"/>
                </a:cubicBezTo>
                <a:lnTo>
                  <a:pt x="81933" y="191837"/>
                </a:lnTo>
                <a:cubicBezTo>
                  <a:pt x="80010" y="197606"/>
                  <a:pt x="79537" y="204084"/>
                  <a:pt x="76164" y="209144"/>
                </a:cubicBezTo>
                <a:cubicBezTo>
                  <a:pt x="72318" y="214913"/>
                  <a:pt x="66819" y="219873"/>
                  <a:pt x="64626" y="226451"/>
                </a:cubicBezTo>
                <a:cubicBezTo>
                  <a:pt x="57858" y="246752"/>
                  <a:pt x="66668" y="221684"/>
                  <a:pt x="55972" y="246643"/>
                </a:cubicBezTo>
                <a:cubicBezTo>
                  <a:pt x="54774" y="249438"/>
                  <a:pt x="54448" y="252577"/>
                  <a:pt x="53088" y="255296"/>
                </a:cubicBezTo>
                <a:cubicBezTo>
                  <a:pt x="51538" y="258397"/>
                  <a:pt x="48869" y="260849"/>
                  <a:pt x="47319" y="263950"/>
                </a:cubicBezTo>
                <a:cubicBezTo>
                  <a:pt x="45959" y="266670"/>
                  <a:pt x="45794" y="269884"/>
                  <a:pt x="44434" y="272604"/>
                </a:cubicBezTo>
                <a:cubicBezTo>
                  <a:pt x="42884" y="275705"/>
                  <a:pt x="40073" y="278089"/>
                  <a:pt x="38665" y="281257"/>
                </a:cubicBezTo>
                <a:cubicBezTo>
                  <a:pt x="24935" y="312151"/>
                  <a:pt x="40183" y="287635"/>
                  <a:pt x="27127" y="307218"/>
                </a:cubicBezTo>
                <a:cubicBezTo>
                  <a:pt x="25482" y="315442"/>
                  <a:pt x="23800" y="325040"/>
                  <a:pt x="21358" y="333179"/>
                </a:cubicBezTo>
                <a:cubicBezTo>
                  <a:pt x="19611" y="339004"/>
                  <a:pt x="15589" y="350486"/>
                  <a:pt x="15589" y="350486"/>
                </a:cubicBezTo>
                <a:cubicBezTo>
                  <a:pt x="13664" y="367811"/>
                  <a:pt x="13057" y="377565"/>
                  <a:pt x="9819" y="393755"/>
                </a:cubicBezTo>
                <a:cubicBezTo>
                  <a:pt x="9042" y="397642"/>
                  <a:pt x="7896" y="401447"/>
                  <a:pt x="6935" y="405293"/>
                </a:cubicBezTo>
                <a:cubicBezTo>
                  <a:pt x="896" y="465682"/>
                  <a:pt x="-3620" y="485294"/>
                  <a:pt x="4050" y="552404"/>
                </a:cubicBezTo>
                <a:cubicBezTo>
                  <a:pt x="4596" y="557181"/>
                  <a:pt x="9819" y="560097"/>
                  <a:pt x="12704" y="563943"/>
                </a:cubicBezTo>
                <a:cubicBezTo>
                  <a:pt x="17271" y="582208"/>
                  <a:pt x="13390" y="572182"/>
                  <a:pt x="27127" y="592788"/>
                </a:cubicBezTo>
                <a:lnTo>
                  <a:pt x="32896" y="601442"/>
                </a:lnTo>
                <a:cubicBezTo>
                  <a:pt x="34819" y="607211"/>
                  <a:pt x="34365" y="614449"/>
                  <a:pt x="38665" y="618749"/>
                </a:cubicBezTo>
                <a:cubicBezTo>
                  <a:pt x="41550" y="621633"/>
                  <a:pt x="44185" y="624790"/>
                  <a:pt x="47319" y="627402"/>
                </a:cubicBezTo>
                <a:cubicBezTo>
                  <a:pt x="49982" y="629621"/>
                  <a:pt x="53395" y="630853"/>
                  <a:pt x="55972" y="633172"/>
                </a:cubicBezTo>
                <a:cubicBezTo>
                  <a:pt x="63047" y="639540"/>
                  <a:pt x="69433" y="646633"/>
                  <a:pt x="76164" y="653363"/>
                </a:cubicBezTo>
                <a:cubicBezTo>
                  <a:pt x="79049" y="656248"/>
                  <a:pt x="82555" y="658623"/>
                  <a:pt x="84818" y="662017"/>
                </a:cubicBezTo>
                <a:cubicBezTo>
                  <a:pt x="86741" y="664902"/>
                  <a:pt x="87924" y="668452"/>
                  <a:pt x="90587" y="670671"/>
                </a:cubicBezTo>
                <a:cubicBezTo>
                  <a:pt x="93890" y="673424"/>
                  <a:pt x="98133" y="674843"/>
                  <a:pt x="102125" y="676440"/>
                </a:cubicBezTo>
                <a:cubicBezTo>
                  <a:pt x="107771" y="678698"/>
                  <a:pt x="119432" y="682209"/>
                  <a:pt x="119432" y="682209"/>
                </a:cubicBezTo>
                <a:cubicBezTo>
                  <a:pt x="120394" y="685093"/>
                  <a:pt x="121580" y="687912"/>
                  <a:pt x="122317" y="690862"/>
                </a:cubicBezTo>
                <a:cubicBezTo>
                  <a:pt x="123506" y="695618"/>
                  <a:pt x="122769" y="701028"/>
                  <a:pt x="125201" y="705285"/>
                </a:cubicBezTo>
                <a:cubicBezTo>
                  <a:pt x="126921" y="708295"/>
                  <a:pt x="130970" y="709131"/>
                  <a:pt x="133855" y="711054"/>
                </a:cubicBezTo>
                <a:cubicBezTo>
                  <a:pt x="136739" y="709131"/>
                  <a:pt x="139056" y="705599"/>
                  <a:pt x="142508" y="705285"/>
                </a:cubicBezTo>
                <a:cubicBezTo>
                  <a:pt x="150228" y="704583"/>
                  <a:pt x="158387" y="705291"/>
                  <a:pt x="165585" y="708170"/>
                </a:cubicBezTo>
                <a:cubicBezTo>
                  <a:pt x="168408" y="709299"/>
                  <a:pt x="159816" y="710093"/>
                  <a:pt x="156931" y="711054"/>
                </a:cubicBezTo>
                <a:cubicBezTo>
                  <a:pt x="153085" y="710093"/>
                  <a:pt x="141847" y="706397"/>
                  <a:pt x="145393" y="708170"/>
                </a:cubicBezTo>
                <a:cubicBezTo>
                  <a:pt x="150832" y="710890"/>
                  <a:pt x="157640" y="710566"/>
                  <a:pt x="162700" y="713939"/>
                </a:cubicBezTo>
                <a:cubicBezTo>
                  <a:pt x="176413" y="723080"/>
                  <a:pt x="168067" y="718613"/>
                  <a:pt x="188661" y="725477"/>
                </a:cubicBezTo>
                <a:lnTo>
                  <a:pt x="197315" y="728361"/>
                </a:lnTo>
                <a:lnTo>
                  <a:pt x="205968" y="731246"/>
                </a:lnTo>
                <a:cubicBezTo>
                  <a:pt x="220401" y="729642"/>
                  <a:pt x="230646" y="732528"/>
                  <a:pt x="240583" y="722592"/>
                </a:cubicBezTo>
                <a:cubicBezTo>
                  <a:pt x="243034" y="720141"/>
                  <a:pt x="244049" y="716530"/>
                  <a:pt x="246352" y="713939"/>
                </a:cubicBezTo>
                <a:cubicBezTo>
                  <a:pt x="251772" y="707841"/>
                  <a:pt x="257890" y="702400"/>
                  <a:pt x="263659" y="696631"/>
                </a:cubicBezTo>
                <a:lnTo>
                  <a:pt x="272313" y="687978"/>
                </a:lnTo>
                <a:cubicBezTo>
                  <a:pt x="273274" y="684132"/>
                  <a:pt x="273424" y="679986"/>
                  <a:pt x="275197" y="676440"/>
                </a:cubicBezTo>
                <a:cubicBezTo>
                  <a:pt x="278624" y="669587"/>
                  <a:pt x="284332" y="664421"/>
                  <a:pt x="289620" y="659132"/>
                </a:cubicBezTo>
                <a:cubicBezTo>
                  <a:pt x="290582" y="656248"/>
                  <a:pt x="291145" y="653198"/>
                  <a:pt x="292505" y="650479"/>
                </a:cubicBezTo>
                <a:cubicBezTo>
                  <a:pt x="294056" y="647378"/>
                  <a:pt x="297057" y="645071"/>
                  <a:pt x="298274" y="641825"/>
                </a:cubicBezTo>
                <a:cubicBezTo>
                  <a:pt x="311551" y="606417"/>
                  <a:pt x="288008" y="649316"/>
                  <a:pt x="309812" y="612980"/>
                </a:cubicBezTo>
                <a:cubicBezTo>
                  <a:pt x="310773" y="606249"/>
                  <a:pt x="311363" y="599455"/>
                  <a:pt x="312696" y="592788"/>
                </a:cubicBezTo>
                <a:cubicBezTo>
                  <a:pt x="313292" y="589806"/>
                  <a:pt x="314746" y="587058"/>
                  <a:pt x="315581" y="584134"/>
                </a:cubicBezTo>
                <a:cubicBezTo>
                  <a:pt x="316670" y="580322"/>
                  <a:pt x="317377" y="576408"/>
                  <a:pt x="318466" y="572596"/>
                </a:cubicBezTo>
                <a:cubicBezTo>
                  <a:pt x="319301" y="569673"/>
                  <a:pt x="320283" y="566790"/>
                  <a:pt x="321350" y="563943"/>
                </a:cubicBezTo>
                <a:cubicBezTo>
                  <a:pt x="323168" y="559095"/>
                  <a:pt x="325631" y="554480"/>
                  <a:pt x="327119" y="549520"/>
                </a:cubicBezTo>
                <a:cubicBezTo>
                  <a:pt x="333972" y="526677"/>
                  <a:pt x="326235" y="543518"/>
                  <a:pt x="332888" y="523559"/>
                </a:cubicBezTo>
                <a:cubicBezTo>
                  <a:pt x="334525" y="518647"/>
                  <a:pt x="336734" y="513944"/>
                  <a:pt x="338657" y="509136"/>
                </a:cubicBezTo>
                <a:cubicBezTo>
                  <a:pt x="339653" y="503163"/>
                  <a:pt x="341846" y="487170"/>
                  <a:pt x="344426" y="480291"/>
                </a:cubicBezTo>
                <a:cubicBezTo>
                  <a:pt x="345936" y="476265"/>
                  <a:pt x="348273" y="472599"/>
                  <a:pt x="350196" y="468753"/>
                </a:cubicBezTo>
                <a:cubicBezTo>
                  <a:pt x="351435" y="460076"/>
                  <a:pt x="353432" y="443424"/>
                  <a:pt x="355965" y="434138"/>
                </a:cubicBezTo>
                <a:cubicBezTo>
                  <a:pt x="357565" y="428271"/>
                  <a:pt x="359811" y="422600"/>
                  <a:pt x="361734" y="416831"/>
                </a:cubicBezTo>
                <a:cubicBezTo>
                  <a:pt x="362695" y="407216"/>
                  <a:pt x="363341" y="397564"/>
                  <a:pt x="364618" y="387985"/>
                </a:cubicBezTo>
                <a:cubicBezTo>
                  <a:pt x="371007" y="340070"/>
                  <a:pt x="363886" y="411514"/>
                  <a:pt x="370387" y="356255"/>
                </a:cubicBezTo>
                <a:cubicBezTo>
                  <a:pt x="377215" y="298219"/>
                  <a:pt x="369647" y="346280"/>
                  <a:pt x="376156" y="307218"/>
                </a:cubicBezTo>
                <a:cubicBezTo>
                  <a:pt x="375195" y="262027"/>
                  <a:pt x="374729" y="216823"/>
                  <a:pt x="373272" y="171645"/>
                </a:cubicBezTo>
                <a:cubicBezTo>
                  <a:pt x="372711" y="154268"/>
                  <a:pt x="371665" y="129797"/>
                  <a:pt x="367503" y="111069"/>
                </a:cubicBezTo>
                <a:cubicBezTo>
                  <a:pt x="366843" y="108101"/>
                  <a:pt x="365580" y="105300"/>
                  <a:pt x="364618" y="102416"/>
                </a:cubicBezTo>
                <a:cubicBezTo>
                  <a:pt x="362822" y="86249"/>
                  <a:pt x="362524" y="76734"/>
                  <a:pt x="358849" y="62032"/>
                </a:cubicBezTo>
                <a:cubicBezTo>
                  <a:pt x="358112" y="59082"/>
                  <a:pt x="357442" y="56036"/>
                  <a:pt x="355965" y="53378"/>
                </a:cubicBezTo>
                <a:cubicBezTo>
                  <a:pt x="341384" y="27133"/>
                  <a:pt x="349787" y="44236"/>
                  <a:pt x="335773" y="27418"/>
                </a:cubicBezTo>
                <a:cubicBezTo>
                  <a:pt x="333554" y="24755"/>
                  <a:pt x="332711" y="20930"/>
                  <a:pt x="330004" y="18764"/>
                </a:cubicBezTo>
                <a:cubicBezTo>
                  <a:pt x="327630" y="16864"/>
                  <a:pt x="324070" y="17239"/>
                  <a:pt x="321350" y="15879"/>
                </a:cubicBezTo>
                <a:cubicBezTo>
                  <a:pt x="298988" y="4698"/>
                  <a:pt x="325788" y="14474"/>
                  <a:pt x="304043" y="7226"/>
                </a:cubicBezTo>
                <a:cubicBezTo>
                  <a:pt x="301158" y="5303"/>
                  <a:pt x="298850" y="1661"/>
                  <a:pt x="295389" y="1457"/>
                </a:cubicBezTo>
                <a:cubicBezTo>
                  <a:pt x="216218" y="-3201"/>
                  <a:pt x="280554" y="4561"/>
                  <a:pt x="240583" y="7226"/>
                </a:cubicBezTo>
                <a:cubicBezTo>
                  <a:pt x="230989" y="7866"/>
                  <a:pt x="226160" y="6264"/>
                  <a:pt x="220391" y="722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478285" y="5113499"/>
            <a:ext cx="2052281" cy="434645"/>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6503712" y="4470980"/>
            <a:ext cx="1842517" cy="171968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342790" y="5244318"/>
            <a:ext cx="2168072" cy="186145"/>
          </a:xfrm>
          <a:custGeom>
            <a:avLst/>
            <a:gdLst>
              <a:gd name="connsiteX0" fmla="*/ 144087 w 3496887"/>
              <a:gd name="connsiteY0" fmla="*/ 289150 h 300234"/>
              <a:gd name="connsiteX1" fmla="*/ 171796 w 3496887"/>
              <a:gd name="connsiteY1" fmla="*/ 283608 h 300234"/>
              <a:gd name="connsiteX2" fmla="*/ 288175 w 3496887"/>
              <a:gd name="connsiteY2" fmla="*/ 294692 h 300234"/>
              <a:gd name="connsiteX3" fmla="*/ 532015 w 3496887"/>
              <a:gd name="connsiteY3" fmla="*/ 283608 h 300234"/>
              <a:gd name="connsiteX4" fmla="*/ 581891 w 3496887"/>
              <a:gd name="connsiteY4" fmla="*/ 266983 h 300234"/>
              <a:gd name="connsiteX5" fmla="*/ 598516 w 3496887"/>
              <a:gd name="connsiteY5" fmla="*/ 261441 h 300234"/>
              <a:gd name="connsiteX6" fmla="*/ 615142 w 3496887"/>
              <a:gd name="connsiteY6" fmla="*/ 255899 h 300234"/>
              <a:gd name="connsiteX7" fmla="*/ 637309 w 3496887"/>
              <a:gd name="connsiteY7" fmla="*/ 244816 h 300234"/>
              <a:gd name="connsiteX8" fmla="*/ 670560 w 3496887"/>
              <a:gd name="connsiteY8" fmla="*/ 233732 h 300234"/>
              <a:gd name="connsiteX9" fmla="*/ 942109 w 3496887"/>
              <a:gd name="connsiteY9" fmla="*/ 239274 h 300234"/>
              <a:gd name="connsiteX10" fmla="*/ 958735 w 3496887"/>
              <a:gd name="connsiteY10" fmla="*/ 244816 h 300234"/>
              <a:gd name="connsiteX11" fmla="*/ 986444 w 3496887"/>
              <a:gd name="connsiteY11" fmla="*/ 250357 h 300234"/>
              <a:gd name="connsiteX12" fmla="*/ 1041862 w 3496887"/>
              <a:gd name="connsiteY12" fmla="*/ 266983 h 300234"/>
              <a:gd name="connsiteX13" fmla="*/ 1058487 w 3496887"/>
              <a:gd name="connsiteY13" fmla="*/ 272525 h 300234"/>
              <a:gd name="connsiteX14" fmla="*/ 1080655 w 3496887"/>
              <a:gd name="connsiteY14" fmla="*/ 278066 h 300234"/>
              <a:gd name="connsiteX15" fmla="*/ 1102822 w 3496887"/>
              <a:gd name="connsiteY15" fmla="*/ 289150 h 300234"/>
              <a:gd name="connsiteX16" fmla="*/ 1158240 w 3496887"/>
              <a:gd name="connsiteY16" fmla="*/ 300234 h 300234"/>
              <a:gd name="connsiteX17" fmla="*/ 1296785 w 3496887"/>
              <a:gd name="connsiteY17" fmla="*/ 294692 h 300234"/>
              <a:gd name="connsiteX18" fmla="*/ 1330036 w 3496887"/>
              <a:gd name="connsiteY18" fmla="*/ 278066 h 300234"/>
              <a:gd name="connsiteX19" fmla="*/ 1368829 w 3496887"/>
              <a:gd name="connsiteY19" fmla="*/ 266983 h 300234"/>
              <a:gd name="connsiteX20" fmla="*/ 1385455 w 3496887"/>
              <a:gd name="connsiteY20" fmla="*/ 261441 h 300234"/>
              <a:gd name="connsiteX21" fmla="*/ 1407622 w 3496887"/>
              <a:gd name="connsiteY21" fmla="*/ 255899 h 300234"/>
              <a:gd name="connsiteX22" fmla="*/ 1429789 w 3496887"/>
              <a:gd name="connsiteY22" fmla="*/ 244816 h 300234"/>
              <a:gd name="connsiteX23" fmla="*/ 1451956 w 3496887"/>
              <a:gd name="connsiteY23" fmla="*/ 239274 h 300234"/>
              <a:gd name="connsiteX24" fmla="*/ 1468582 w 3496887"/>
              <a:gd name="connsiteY24" fmla="*/ 233732 h 300234"/>
              <a:gd name="connsiteX25" fmla="*/ 1490749 w 3496887"/>
              <a:gd name="connsiteY25" fmla="*/ 228190 h 300234"/>
              <a:gd name="connsiteX26" fmla="*/ 1524000 w 3496887"/>
              <a:gd name="connsiteY26" fmla="*/ 217106 h 300234"/>
              <a:gd name="connsiteX27" fmla="*/ 1884218 w 3496887"/>
              <a:gd name="connsiteY27" fmla="*/ 228190 h 300234"/>
              <a:gd name="connsiteX28" fmla="*/ 1906385 w 3496887"/>
              <a:gd name="connsiteY28" fmla="*/ 233732 h 300234"/>
              <a:gd name="connsiteX29" fmla="*/ 1956262 w 3496887"/>
              <a:gd name="connsiteY29" fmla="*/ 239274 h 300234"/>
              <a:gd name="connsiteX30" fmla="*/ 2000596 w 3496887"/>
              <a:gd name="connsiteY30" fmla="*/ 250357 h 300234"/>
              <a:gd name="connsiteX31" fmla="*/ 2044931 w 3496887"/>
              <a:gd name="connsiteY31" fmla="*/ 255899 h 300234"/>
              <a:gd name="connsiteX32" fmla="*/ 2100349 w 3496887"/>
              <a:gd name="connsiteY32" fmla="*/ 272525 h 300234"/>
              <a:gd name="connsiteX33" fmla="*/ 2116975 w 3496887"/>
              <a:gd name="connsiteY33" fmla="*/ 278066 h 300234"/>
              <a:gd name="connsiteX34" fmla="*/ 2205644 w 3496887"/>
              <a:gd name="connsiteY34" fmla="*/ 289150 h 300234"/>
              <a:gd name="connsiteX35" fmla="*/ 2283229 w 3496887"/>
              <a:gd name="connsiteY35" fmla="*/ 300234 h 300234"/>
              <a:gd name="connsiteX36" fmla="*/ 2327564 w 3496887"/>
              <a:gd name="connsiteY36" fmla="*/ 294692 h 300234"/>
              <a:gd name="connsiteX37" fmla="*/ 2344189 w 3496887"/>
              <a:gd name="connsiteY37" fmla="*/ 289150 h 300234"/>
              <a:gd name="connsiteX38" fmla="*/ 2382982 w 3496887"/>
              <a:gd name="connsiteY38" fmla="*/ 261441 h 300234"/>
              <a:gd name="connsiteX39" fmla="*/ 2421775 w 3496887"/>
              <a:gd name="connsiteY39" fmla="*/ 244816 h 300234"/>
              <a:gd name="connsiteX40" fmla="*/ 2471651 w 3496887"/>
              <a:gd name="connsiteY40" fmla="*/ 217106 h 300234"/>
              <a:gd name="connsiteX41" fmla="*/ 2504902 w 3496887"/>
              <a:gd name="connsiteY41" fmla="*/ 211565 h 300234"/>
              <a:gd name="connsiteX42" fmla="*/ 2693324 w 3496887"/>
              <a:gd name="connsiteY42" fmla="*/ 211565 h 300234"/>
              <a:gd name="connsiteX43" fmla="*/ 2754284 w 3496887"/>
              <a:gd name="connsiteY43" fmla="*/ 217106 h 300234"/>
              <a:gd name="connsiteX44" fmla="*/ 2781993 w 3496887"/>
              <a:gd name="connsiteY44" fmla="*/ 222648 h 300234"/>
              <a:gd name="connsiteX45" fmla="*/ 2804160 w 3496887"/>
              <a:gd name="connsiteY45" fmla="*/ 228190 h 300234"/>
              <a:gd name="connsiteX46" fmla="*/ 2848495 w 3496887"/>
              <a:gd name="connsiteY46" fmla="*/ 233732 h 300234"/>
              <a:gd name="connsiteX47" fmla="*/ 2909455 w 3496887"/>
              <a:gd name="connsiteY47" fmla="*/ 244816 h 300234"/>
              <a:gd name="connsiteX48" fmla="*/ 2959331 w 3496887"/>
              <a:gd name="connsiteY48" fmla="*/ 250357 h 300234"/>
              <a:gd name="connsiteX49" fmla="*/ 3048000 w 3496887"/>
              <a:gd name="connsiteY49" fmla="*/ 261441 h 300234"/>
              <a:gd name="connsiteX50" fmla="*/ 3064625 w 3496887"/>
              <a:gd name="connsiteY50" fmla="*/ 266983 h 300234"/>
              <a:gd name="connsiteX51" fmla="*/ 3086793 w 3496887"/>
              <a:gd name="connsiteY51" fmla="*/ 272525 h 300234"/>
              <a:gd name="connsiteX52" fmla="*/ 3136669 w 3496887"/>
              <a:gd name="connsiteY52" fmla="*/ 266983 h 300234"/>
              <a:gd name="connsiteX53" fmla="*/ 3153295 w 3496887"/>
              <a:gd name="connsiteY53" fmla="*/ 261441 h 300234"/>
              <a:gd name="connsiteX54" fmla="*/ 3197629 w 3496887"/>
              <a:gd name="connsiteY54" fmla="*/ 250357 h 300234"/>
              <a:gd name="connsiteX55" fmla="*/ 3214255 w 3496887"/>
              <a:gd name="connsiteY55" fmla="*/ 244816 h 300234"/>
              <a:gd name="connsiteX56" fmla="*/ 3314007 w 3496887"/>
              <a:gd name="connsiteY56" fmla="*/ 239274 h 300234"/>
              <a:gd name="connsiteX57" fmla="*/ 3397135 w 3496887"/>
              <a:gd name="connsiteY57" fmla="*/ 255899 h 300234"/>
              <a:gd name="connsiteX58" fmla="*/ 3430385 w 3496887"/>
              <a:gd name="connsiteY58" fmla="*/ 266983 h 300234"/>
              <a:gd name="connsiteX59" fmla="*/ 3447011 w 3496887"/>
              <a:gd name="connsiteY59" fmla="*/ 272525 h 300234"/>
              <a:gd name="connsiteX60" fmla="*/ 3474720 w 3496887"/>
              <a:gd name="connsiteY60" fmla="*/ 266983 h 300234"/>
              <a:gd name="connsiteX61" fmla="*/ 3491345 w 3496887"/>
              <a:gd name="connsiteY61" fmla="*/ 261441 h 300234"/>
              <a:gd name="connsiteX62" fmla="*/ 3480262 w 3496887"/>
              <a:gd name="connsiteY62" fmla="*/ 117354 h 300234"/>
              <a:gd name="connsiteX63" fmla="*/ 3485804 w 3496887"/>
              <a:gd name="connsiteY63" fmla="*/ 73019 h 300234"/>
              <a:gd name="connsiteX64" fmla="*/ 3491345 w 3496887"/>
              <a:gd name="connsiteY64" fmla="*/ 56394 h 300234"/>
              <a:gd name="connsiteX65" fmla="*/ 3496887 w 3496887"/>
              <a:gd name="connsiteY65" fmla="*/ 23143 h 300234"/>
              <a:gd name="connsiteX66" fmla="*/ 3491345 w 3496887"/>
              <a:gd name="connsiteY66" fmla="*/ 976 h 300234"/>
              <a:gd name="connsiteX67" fmla="*/ 3441469 w 3496887"/>
              <a:gd name="connsiteY67" fmla="*/ 23143 h 300234"/>
              <a:gd name="connsiteX68" fmla="*/ 3408218 w 3496887"/>
              <a:gd name="connsiteY68" fmla="*/ 34226 h 300234"/>
              <a:gd name="connsiteX69" fmla="*/ 3391593 w 3496887"/>
              <a:gd name="connsiteY69" fmla="*/ 39768 h 300234"/>
              <a:gd name="connsiteX70" fmla="*/ 3374967 w 3496887"/>
              <a:gd name="connsiteY70" fmla="*/ 50852 h 300234"/>
              <a:gd name="connsiteX71" fmla="*/ 3319549 w 3496887"/>
              <a:gd name="connsiteY71" fmla="*/ 61936 h 300234"/>
              <a:gd name="connsiteX72" fmla="*/ 3275215 w 3496887"/>
              <a:gd name="connsiteY72" fmla="*/ 73019 h 300234"/>
              <a:gd name="connsiteX73" fmla="*/ 3258589 w 3496887"/>
              <a:gd name="connsiteY73" fmla="*/ 78561 h 300234"/>
              <a:gd name="connsiteX74" fmla="*/ 3214255 w 3496887"/>
              <a:gd name="connsiteY74" fmla="*/ 89645 h 300234"/>
              <a:gd name="connsiteX75" fmla="*/ 3181004 w 3496887"/>
              <a:gd name="connsiteY75" fmla="*/ 100728 h 300234"/>
              <a:gd name="connsiteX76" fmla="*/ 3164378 w 3496887"/>
              <a:gd name="connsiteY76" fmla="*/ 106270 h 300234"/>
              <a:gd name="connsiteX77" fmla="*/ 3147753 w 3496887"/>
              <a:gd name="connsiteY77" fmla="*/ 117354 h 300234"/>
              <a:gd name="connsiteX78" fmla="*/ 3020291 w 3496887"/>
              <a:gd name="connsiteY78" fmla="*/ 117354 h 300234"/>
              <a:gd name="connsiteX79" fmla="*/ 3003665 w 3496887"/>
              <a:gd name="connsiteY79" fmla="*/ 111812 h 300234"/>
              <a:gd name="connsiteX80" fmla="*/ 2970415 w 3496887"/>
              <a:gd name="connsiteY80" fmla="*/ 89645 h 300234"/>
              <a:gd name="connsiteX81" fmla="*/ 2937164 w 3496887"/>
              <a:gd name="connsiteY81" fmla="*/ 78561 h 300234"/>
              <a:gd name="connsiteX82" fmla="*/ 2914996 w 3496887"/>
              <a:gd name="connsiteY82" fmla="*/ 67477 h 300234"/>
              <a:gd name="connsiteX83" fmla="*/ 2881745 w 3496887"/>
              <a:gd name="connsiteY83" fmla="*/ 61936 h 300234"/>
              <a:gd name="connsiteX84" fmla="*/ 2671156 w 3496887"/>
              <a:gd name="connsiteY84" fmla="*/ 50852 h 300234"/>
              <a:gd name="connsiteX85" fmla="*/ 2549236 w 3496887"/>
              <a:gd name="connsiteY85" fmla="*/ 56394 h 300234"/>
              <a:gd name="connsiteX86" fmla="*/ 2515985 w 3496887"/>
              <a:gd name="connsiteY86" fmla="*/ 78561 h 300234"/>
              <a:gd name="connsiteX87" fmla="*/ 2499360 w 3496887"/>
              <a:gd name="connsiteY87" fmla="*/ 84103 h 300234"/>
              <a:gd name="connsiteX88" fmla="*/ 2460567 w 3496887"/>
              <a:gd name="connsiteY88" fmla="*/ 106270 h 300234"/>
              <a:gd name="connsiteX89" fmla="*/ 2443942 w 3496887"/>
              <a:gd name="connsiteY89" fmla="*/ 122896 h 300234"/>
              <a:gd name="connsiteX90" fmla="*/ 2410691 w 3496887"/>
              <a:gd name="connsiteY90" fmla="*/ 145063 h 300234"/>
              <a:gd name="connsiteX91" fmla="*/ 2394065 w 3496887"/>
              <a:gd name="connsiteY91" fmla="*/ 156146 h 300234"/>
              <a:gd name="connsiteX92" fmla="*/ 2360815 w 3496887"/>
              <a:gd name="connsiteY92" fmla="*/ 178314 h 300234"/>
              <a:gd name="connsiteX93" fmla="*/ 2255520 w 3496887"/>
              <a:gd name="connsiteY93" fmla="*/ 167230 h 300234"/>
              <a:gd name="connsiteX94" fmla="*/ 2238895 w 3496887"/>
              <a:gd name="connsiteY94" fmla="*/ 161688 h 300234"/>
              <a:gd name="connsiteX95" fmla="*/ 2194560 w 3496887"/>
              <a:gd name="connsiteY95" fmla="*/ 133979 h 300234"/>
              <a:gd name="connsiteX96" fmla="*/ 2183476 w 3496887"/>
              <a:gd name="connsiteY96" fmla="*/ 117354 h 300234"/>
              <a:gd name="connsiteX97" fmla="*/ 2166851 w 3496887"/>
              <a:gd name="connsiteY97" fmla="*/ 95186 h 300234"/>
              <a:gd name="connsiteX98" fmla="*/ 2161309 w 3496887"/>
              <a:gd name="connsiteY98" fmla="*/ 78561 h 300234"/>
              <a:gd name="connsiteX99" fmla="*/ 2150225 w 3496887"/>
              <a:gd name="connsiteY99" fmla="*/ 61936 h 300234"/>
              <a:gd name="connsiteX100" fmla="*/ 2072640 w 3496887"/>
              <a:gd name="connsiteY100" fmla="*/ 56394 h 300234"/>
              <a:gd name="connsiteX101" fmla="*/ 2044931 w 3496887"/>
              <a:gd name="connsiteY101" fmla="*/ 50852 h 300234"/>
              <a:gd name="connsiteX102" fmla="*/ 2028305 w 3496887"/>
              <a:gd name="connsiteY102" fmla="*/ 45310 h 300234"/>
              <a:gd name="connsiteX103" fmla="*/ 1945178 w 3496887"/>
              <a:gd name="connsiteY103" fmla="*/ 34226 h 300234"/>
              <a:gd name="connsiteX104" fmla="*/ 1873135 w 3496887"/>
              <a:gd name="connsiteY104" fmla="*/ 23143 h 300234"/>
              <a:gd name="connsiteX105" fmla="*/ 1839884 w 3496887"/>
              <a:gd name="connsiteY105" fmla="*/ 12059 h 300234"/>
              <a:gd name="connsiteX106" fmla="*/ 1823258 w 3496887"/>
              <a:gd name="connsiteY106" fmla="*/ 6517 h 300234"/>
              <a:gd name="connsiteX107" fmla="*/ 1612669 w 3496887"/>
              <a:gd name="connsiteY107" fmla="*/ 12059 h 300234"/>
              <a:gd name="connsiteX108" fmla="*/ 1579418 w 3496887"/>
              <a:gd name="connsiteY108" fmla="*/ 17601 h 300234"/>
              <a:gd name="connsiteX109" fmla="*/ 1496291 w 3496887"/>
              <a:gd name="connsiteY109" fmla="*/ 28685 h 300234"/>
              <a:gd name="connsiteX110" fmla="*/ 1479665 w 3496887"/>
              <a:gd name="connsiteY110" fmla="*/ 45310 h 300234"/>
              <a:gd name="connsiteX111" fmla="*/ 1468582 w 3496887"/>
              <a:gd name="connsiteY111" fmla="*/ 106270 h 300234"/>
              <a:gd name="connsiteX112" fmla="*/ 1440873 w 3496887"/>
              <a:gd name="connsiteY112" fmla="*/ 100728 h 300234"/>
              <a:gd name="connsiteX113" fmla="*/ 1396538 w 3496887"/>
              <a:gd name="connsiteY113" fmla="*/ 89645 h 300234"/>
              <a:gd name="connsiteX114" fmla="*/ 1357745 w 3496887"/>
              <a:gd name="connsiteY114" fmla="*/ 78561 h 300234"/>
              <a:gd name="connsiteX115" fmla="*/ 1285702 w 3496887"/>
              <a:gd name="connsiteY115" fmla="*/ 73019 h 300234"/>
              <a:gd name="connsiteX116" fmla="*/ 1224742 w 3496887"/>
              <a:gd name="connsiteY116" fmla="*/ 61936 h 300234"/>
              <a:gd name="connsiteX117" fmla="*/ 1185949 w 3496887"/>
              <a:gd name="connsiteY117" fmla="*/ 56394 h 300234"/>
              <a:gd name="connsiteX118" fmla="*/ 1086196 w 3496887"/>
              <a:gd name="connsiteY118" fmla="*/ 50852 h 300234"/>
              <a:gd name="connsiteX119" fmla="*/ 1069571 w 3496887"/>
              <a:gd name="connsiteY119" fmla="*/ 45310 h 300234"/>
              <a:gd name="connsiteX120" fmla="*/ 991985 w 3496887"/>
              <a:gd name="connsiteY120" fmla="*/ 56394 h 300234"/>
              <a:gd name="connsiteX121" fmla="*/ 947651 w 3496887"/>
              <a:gd name="connsiteY121" fmla="*/ 61936 h 300234"/>
              <a:gd name="connsiteX122" fmla="*/ 931025 w 3496887"/>
              <a:gd name="connsiteY122" fmla="*/ 67477 h 300234"/>
              <a:gd name="connsiteX123" fmla="*/ 908858 w 3496887"/>
              <a:gd name="connsiteY123" fmla="*/ 73019 h 300234"/>
              <a:gd name="connsiteX124" fmla="*/ 875607 w 3496887"/>
              <a:gd name="connsiteY124" fmla="*/ 95186 h 300234"/>
              <a:gd name="connsiteX125" fmla="*/ 864524 w 3496887"/>
              <a:gd name="connsiteY125" fmla="*/ 111812 h 300234"/>
              <a:gd name="connsiteX126" fmla="*/ 847898 w 3496887"/>
              <a:gd name="connsiteY126" fmla="*/ 117354 h 300234"/>
              <a:gd name="connsiteX127" fmla="*/ 809105 w 3496887"/>
              <a:gd name="connsiteY127" fmla="*/ 133979 h 300234"/>
              <a:gd name="connsiteX128" fmla="*/ 615142 w 3496887"/>
              <a:gd name="connsiteY128" fmla="*/ 128437 h 300234"/>
              <a:gd name="connsiteX129" fmla="*/ 609600 w 3496887"/>
              <a:gd name="connsiteY129" fmla="*/ 111812 h 300234"/>
              <a:gd name="connsiteX130" fmla="*/ 576349 w 3496887"/>
              <a:gd name="connsiteY130" fmla="*/ 100728 h 300234"/>
              <a:gd name="connsiteX131" fmla="*/ 559724 w 3496887"/>
              <a:gd name="connsiteY131" fmla="*/ 95186 h 300234"/>
              <a:gd name="connsiteX132" fmla="*/ 543098 w 3496887"/>
              <a:gd name="connsiteY132" fmla="*/ 89645 h 300234"/>
              <a:gd name="connsiteX133" fmla="*/ 526473 w 3496887"/>
              <a:gd name="connsiteY133" fmla="*/ 78561 h 300234"/>
              <a:gd name="connsiteX134" fmla="*/ 498764 w 3496887"/>
              <a:gd name="connsiteY134" fmla="*/ 73019 h 300234"/>
              <a:gd name="connsiteX135" fmla="*/ 482138 w 3496887"/>
              <a:gd name="connsiteY135" fmla="*/ 67477 h 300234"/>
              <a:gd name="connsiteX136" fmla="*/ 365760 w 3496887"/>
              <a:gd name="connsiteY136" fmla="*/ 73019 h 300234"/>
              <a:gd name="connsiteX137" fmla="*/ 315884 w 3496887"/>
              <a:gd name="connsiteY137" fmla="*/ 78561 h 300234"/>
              <a:gd name="connsiteX138" fmla="*/ 260465 w 3496887"/>
              <a:gd name="connsiteY138" fmla="*/ 73019 h 300234"/>
              <a:gd name="connsiteX139" fmla="*/ 227215 w 3496887"/>
              <a:gd name="connsiteY139" fmla="*/ 61936 h 300234"/>
              <a:gd name="connsiteX140" fmla="*/ 210589 w 3496887"/>
              <a:gd name="connsiteY140" fmla="*/ 45310 h 300234"/>
              <a:gd name="connsiteX141" fmla="*/ 144087 w 3496887"/>
              <a:gd name="connsiteY141" fmla="*/ 39768 h 300234"/>
              <a:gd name="connsiteX142" fmla="*/ 66502 w 3496887"/>
              <a:gd name="connsiteY142" fmla="*/ 45310 h 300234"/>
              <a:gd name="connsiteX143" fmla="*/ 33251 w 3496887"/>
              <a:gd name="connsiteY143" fmla="*/ 67477 h 300234"/>
              <a:gd name="connsiteX144" fmla="*/ 27709 w 3496887"/>
              <a:gd name="connsiteY144" fmla="*/ 84103 h 300234"/>
              <a:gd name="connsiteX145" fmla="*/ 16625 w 3496887"/>
              <a:gd name="connsiteY145" fmla="*/ 100728 h 300234"/>
              <a:gd name="connsiteX146" fmla="*/ 5542 w 3496887"/>
              <a:gd name="connsiteY146" fmla="*/ 156146 h 300234"/>
              <a:gd name="connsiteX147" fmla="*/ 0 w 3496887"/>
              <a:gd name="connsiteY147" fmla="*/ 178314 h 300234"/>
              <a:gd name="connsiteX148" fmla="*/ 5542 w 3496887"/>
              <a:gd name="connsiteY148" fmla="*/ 255899 h 300234"/>
              <a:gd name="connsiteX149" fmla="*/ 16625 w 3496887"/>
              <a:gd name="connsiteY149" fmla="*/ 272525 h 300234"/>
              <a:gd name="connsiteX150" fmla="*/ 49876 w 3496887"/>
              <a:gd name="connsiteY150" fmla="*/ 283608 h 300234"/>
              <a:gd name="connsiteX151" fmla="*/ 116378 w 3496887"/>
              <a:gd name="connsiteY151" fmla="*/ 294692 h 300234"/>
              <a:gd name="connsiteX152" fmla="*/ 144087 w 3496887"/>
              <a:gd name="connsiteY152" fmla="*/ 289150 h 30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496887" h="300234">
                <a:moveTo>
                  <a:pt x="144087" y="289150"/>
                </a:moveTo>
                <a:cubicBezTo>
                  <a:pt x="153323" y="287303"/>
                  <a:pt x="162377" y="283608"/>
                  <a:pt x="171796" y="283608"/>
                </a:cubicBezTo>
                <a:cubicBezTo>
                  <a:pt x="217104" y="283608"/>
                  <a:pt x="246540" y="288744"/>
                  <a:pt x="288175" y="294692"/>
                </a:cubicBezTo>
                <a:cubicBezTo>
                  <a:pt x="351849" y="293100"/>
                  <a:pt x="455206" y="306650"/>
                  <a:pt x="532015" y="283608"/>
                </a:cubicBezTo>
                <a:cubicBezTo>
                  <a:pt x="532022" y="283606"/>
                  <a:pt x="573576" y="269755"/>
                  <a:pt x="581891" y="266983"/>
                </a:cubicBezTo>
                <a:lnTo>
                  <a:pt x="598516" y="261441"/>
                </a:lnTo>
                <a:cubicBezTo>
                  <a:pt x="604058" y="259594"/>
                  <a:pt x="609917" y="258511"/>
                  <a:pt x="615142" y="255899"/>
                </a:cubicBezTo>
                <a:cubicBezTo>
                  <a:pt x="622531" y="252205"/>
                  <a:pt x="629639" y="247884"/>
                  <a:pt x="637309" y="244816"/>
                </a:cubicBezTo>
                <a:cubicBezTo>
                  <a:pt x="648157" y="240477"/>
                  <a:pt x="670560" y="233732"/>
                  <a:pt x="670560" y="233732"/>
                </a:cubicBezTo>
                <a:lnTo>
                  <a:pt x="942109" y="239274"/>
                </a:lnTo>
                <a:cubicBezTo>
                  <a:pt x="947946" y="239499"/>
                  <a:pt x="953068" y="243399"/>
                  <a:pt x="958735" y="244816"/>
                </a:cubicBezTo>
                <a:cubicBezTo>
                  <a:pt x="967873" y="247100"/>
                  <a:pt x="977208" y="248510"/>
                  <a:pt x="986444" y="250357"/>
                </a:cubicBezTo>
                <a:cubicBezTo>
                  <a:pt x="1024749" y="269510"/>
                  <a:pt x="992182" y="255943"/>
                  <a:pt x="1041862" y="266983"/>
                </a:cubicBezTo>
                <a:cubicBezTo>
                  <a:pt x="1047564" y="268250"/>
                  <a:pt x="1052870" y="270920"/>
                  <a:pt x="1058487" y="272525"/>
                </a:cubicBezTo>
                <a:cubicBezTo>
                  <a:pt x="1065811" y="274617"/>
                  <a:pt x="1073266" y="276219"/>
                  <a:pt x="1080655" y="278066"/>
                </a:cubicBezTo>
                <a:cubicBezTo>
                  <a:pt x="1088044" y="281761"/>
                  <a:pt x="1095087" y="286249"/>
                  <a:pt x="1102822" y="289150"/>
                </a:cubicBezTo>
                <a:cubicBezTo>
                  <a:pt x="1116049" y="294111"/>
                  <a:pt x="1146747" y="298318"/>
                  <a:pt x="1158240" y="300234"/>
                </a:cubicBezTo>
                <a:cubicBezTo>
                  <a:pt x="1204422" y="298387"/>
                  <a:pt x="1250684" y="297985"/>
                  <a:pt x="1296785" y="294692"/>
                </a:cubicBezTo>
                <a:cubicBezTo>
                  <a:pt x="1313039" y="293531"/>
                  <a:pt x="1316179" y="284994"/>
                  <a:pt x="1330036" y="278066"/>
                </a:cubicBezTo>
                <a:cubicBezTo>
                  <a:pt x="1338887" y="273640"/>
                  <a:pt x="1360552" y="269348"/>
                  <a:pt x="1368829" y="266983"/>
                </a:cubicBezTo>
                <a:cubicBezTo>
                  <a:pt x="1374446" y="265378"/>
                  <a:pt x="1379838" y="263046"/>
                  <a:pt x="1385455" y="261441"/>
                </a:cubicBezTo>
                <a:cubicBezTo>
                  <a:pt x="1392778" y="259349"/>
                  <a:pt x="1400491" y="258573"/>
                  <a:pt x="1407622" y="255899"/>
                </a:cubicBezTo>
                <a:cubicBezTo>
                  <a:pt x="1415357" y="252998"/>
                  <a:pt x="1422054" y="247717"/>
                  <a:pt x="1429789" y="244816"/>
                </a:cubicBezTo>
                <a:cubicBezTo>
                  <a:pt x="1436920" y="242142"/>
                  <a:pt x="1444633" y="241366"/>
                  <a:pt x="1451956" y="239274"/>
                </a:cubicBezTo>
                <a:cubicBezTo>
                  <a:pt x="1457573" y="237669"/>
                  <a:pt x="1462965" y="235337"/>
                  <a:pt x="1468582" y="233732"/>
                </a:cubicBezTo>
                <a:cubicBezTo>
                  <a:pt x="1475905" y="231640"/>
                  <a:pt x="1483454" y="230379"/>
                  <a:pt x="1490749" y="228190"/>
                </a:cubicBezTo>
                <a:cubicBezTo>
                  <a:pt x="1501939" y="224833"/>
                  <a:pt x="1524000" y="217106"/>
                  <a:pt x="1524000" y="217106"/>
                </a:cubicBezTo>
                <a:cubicBezTo>
                  <a:pt x="1569308" y="218050"/>
                  <a:pt x="1790910" y="219303"/>
                  <a:pt x="1884218" y="228190"/>
                </a:cubicBezTo>
                <a:cubicBezTo>
                  <a:pt x="1891800" y="228912"/>
                  <a:pt x="1898857" y="232574"/>
                  <a:pt x="1906385" y="233732"/>
                </a:cubicBezTo>
                <a:cubicBezTo>
                  <a:pt x="1922918" y="236276"/>
                  <a:pt x="1939702" y="236908"/>
                  <a:pt x="1956262" y="239274"/>
                </a:cubicBezTo>
                <a:cubicBezTo>
                  <a:pt x="2100954" y="259945"/>
                  <a:pt x="1906040" y="233166"/>
                  <a:pt x="2000596" y="250357"/>
                </a:cubicBezTo>
                <a:cubicBezTo>
                  <a:pt x="2015249" y="253021"/>
                  <a:pt x="2030153" y="254052"/>
                  <a:pt x="2044931" y="255899"/>
                </a:cubicBezTo>
                <a:cubicBezTo>
                  <a:pt x="2078440" y="264277"/>
                  <a:pt x="2059861" y="259030"/>
                  <a:pt x="2100349" y="272525"/>
                </a:cubicBezTo>
                <a:cubicBezTo>
                  <a:pt x="2105891" y="274372"/>
                  <a:pt x="2111213" y="277106"/>
                  <a:pt x="2116975" y="278066"/>
                </a:cubicBezTo>
                <a:cubicBezTo>
                  <a:pt x="2168538" y="286660"/>
                  <a:pt x="2139045" y="282490"/>
                  <a:pt x="2205644" y="289150"/>
                </a:cubicBezTo>
                <a:cubicBezTo>
                  <a:pt x="2231224" y="294266"/>
                  <a:pt x="2256901" y="300234"/>
                  <a:pt x="2283229" y="300234"/>
                </a:cubicBezTo>
                <a:cubicBezTo>
                  <a:pt x="2298122" y="300234"/>
                  <a:pt x="2312786" y="296539"/>
                  <a:pt x="2327564" y="294692"/>
                </a:cubicBezTo>
                <a:cubicBezTo>
                  <a:pt x="2333106" y="292845"/>
                  <a:pt x="2338964" y="291762"/>
                  <a:pt x="2344189" y="289150"/>
                </a:cubicBezTo>
                <a:cubicBezTo>
                  <a:pt x="2355913" y="283288"/>
                  <a:pt x="2372941" y="267717"/>
                  <a:pt x="2382982" y="261441"/>
                </a:cubicBezTo>
                <a:cubicBezTo>
                  <a:pt x="2398639" y="251655"/>
                  <a:pt x="2405610" y="250203"/>
                  <a:pt x="2421775" y="244816"/>
                </a:cubicBezTo>
                <a:cubicBezTo>
                  <a:pt x="2443203" y="230530"/>
                  <a:pt x="2449704" y="221983"/>
                  <a:pt x="2471651" y="217106"/>
                </a:cubicBezTo>
                <a:cubicBezTo>
                  <a:pt x="2482620" y="214669"/>
                  <a:pt x="2493818" y="213412"/>
                  <a:pt x="2504902" y="211565"/>
                </a:cubicBezTo>
                <a:cubicBezTo>
                  <a:pt x="2575152" y="188147"/>
                  <a:pt x="2522849" y="203448"/>
                  <a:pt x="2693324" y="211565"/>
                </a:cubicBezTo>
                <a:cubicBezTo>
                  <a:pt x="2713705" y="212535"/>
                  <a:pt x="2733964" y="215259"/>
                  <a:pt x="2754284" y="217106"/>
                </a:cubicBezTo>
                <a:cubicBezTo>
                  <a:pt x="2763520" y="218953"/>
                  <a:pt x="2772798" y="220605"/>
                  <a:pt x="2781993" y="222648"/>
                </a:cubicBezTo>
                <a:cubicBezTo>
                  <a:pt x="2789428" y="224300"/>
                  <a:pt x="2796647" y="226938"/>
                  <a:pt x="2804160" y="228190"/>
                </a:cubicBezTo>
                <a:cubicBezTo>
                  <a:pt x="2818851" y="230639"/>
                  <a:pt x="2833775" y="231467"/>
                  <a:pt x="2848495" y="233732"/>
                </a:cubicBezTo>
                <a:cubicBezTo>
                  <a:pt x="2916377" y="244176"/>
                  <a:pt x="2832134" y="234507"/>
                  <a:pt x="2909455" y="244816"/>
                </a:cubicBezTo>
                <a:cubicBezTo>
                  <a:pt x="2926036" y="247027"/>
                  <a:pt x="2942706" y="248510"/>
                  <a:pt x="2959331" y="250357"/>
                </a:cubicBezTo>
                <a:cubicBezTo>
                  <a:pt x="3003163" y="264969"/>
                  <a:pt x="2952163" y="249461"/>
                  <a:pt x="3048000" y="261441"/>
                </a:cubicBezTo>
                <a:cubicBezTo>
                  <a:pt x="3053796" y="262166"/>
                  <a:pt x="3059008" y="265378"/>
                  <a:pt x="3064625" y="266983"/>
                </a:cubicBezTo>
                <a:cubicBezTo>
                  <a:pt x="3071949" y="269076"/>
                  <a:pt x="3079404" y="270678"/>
                  <a:pt x="3086793" y="272525"/>
                </a:cubicBezTo>
                <a:cubicBezTo>
                  <a:pt x="3103418" y="270678"/>
                  <a:pt x="3120169" y="269733"/>
                  <a:pt x="3136669" y="266983"/>
                </a:cubicBezTo>
                <a:cubicBezTo>
                  <a:pt x="3142431" y="266023"/>
                  <a:pt x="3147659" y="262978"/>
                  <a:pt x="3153295" y="261441"/>
                </a:cubicBezTo>
                <a:cubicBezTo>
                  <a:pt x="3167991" y="257433"/>
                  <a:pt x="3183178" y="255173"/>
                  <a:pt x="3197629" y="250357"/>
                </a:cubicBezTo>
                <a:cubicBezTo>
                  <a:pt x="3203171" y="248510"/>
                  <a:pt x="3208440" y="245370"/>
                  <a:pt x="3214255" y="244816"/>
                </a:cubicBezTo>
                <a:cubicBezTo>
                  <a:pt x="3247407" y="241659"/>
                  <a:pt x="3280756" y="241121"/>
                  <a:pt x="3314007" y="239274"/>
                </a:cubicBezTo>
                <a:cubicBezTo>
                  <a:pt x="3375491" y="246106"/>
                  <a:pt x="3348017" y="239527"/>
                  <a:pt x="3397135" y="255899"/>
                </a:cubicBezTo>
                <a:lnTo>
                  <a:pt x="3430385" y="266983"/>
                </a:lnTo>
                <a:lnTo>
                  <a:pt x="3447011" y="272525"/>
                </a:lnTo>
                <a:cubicBezTo>
                  <a:pt x="3456247" y="270678"/>
                  <a:pt x="3465582" y="269268"/>
                  <a:pt x="3474720" y="266983"/>
                </a:cubicBezTo>
                <a:cubicBezTo>
                  <a:pt x="3480387" y="265566"/>
                  <a:pt x="3491129" y="267278"/>
                  <a:pt x="3491345" y="261441"/>
                </a:cubicBezTo>
                <a:cubicBezTo>
                  <a:pt x="3493128" y="213303"/>
                  <a:pt x="3480262" y="117354"/>
                  <a:pt x="3480262" y="117354"/>
                </a:cubicBezTo>
                <a:cubicBezTo>
                  <a:pt x="3482109" y="102576"/>
                  <a:pt x="3483140" y="87672"/>
                  <a:pt x="3485804" y="73019"/>
                </a:cubicBezTo>
                <a:cubicBezTo>
                  <a:pt x="3486849" y="67272"/>
                  <a:pt x="3490078" y="62096"/>
                  <a:pt x="3491345" y="56394"/>
                </a:cubicBezTo>
                <a:cubicBezTo>
                  <a:pt x="3493782" y="45425"/>
                  <a:pt x="3495040" y="34227"/>
                  <a:pt x="3496887" y="23143"/>
                </a:cubicBezTo>
                <a:cubicBezTo>
                  <a:pt x="3495040" y="15754"/>
                  <a:pt x="3498668" y="3068"/>
                  <a:pt x="3491345" y="976"/>
                </a:cubicBezTo>
                <a:cubicBezTo>
                  <a:pt x="3471259" y="-4763"/>
                  <a:pt x="3456708" y="16370"/>
                  <a:pt x="3441469" y="23143"/>
                </a:cubicBezTo>
                <a:cubicBezTo>
                  <a:pt x="3430793" y="27888"/>
                  <a:pt x="3419302" y="30532"/>
                  <a:pt x="3408218" y="34226"/>
                </a:cubicBezTo>
                <a:cubicBezTo>
                  <a:pt x="3402676" y="36073"/>
                  <a:pt x="3396453" y="36528"/>
                  <a:pt x="3391593" y="39768"/>
                </a:cubicBezTo>
                <a:cubicBezTo>
                  <a:pt x="3386051" y="43463"/>
                  <a:pt x="3380924" y="47873"/>
                  <a:pt x="3374967" y="50852"/>
                </a:cubicBezTo>
                <a:cubicBezTo>
                  <a:pt x="3359490" y="58590"/>
                  <a:pt x="3333847" y="59893"/>
                  <a:pt x="3319549" y="61936"/>
                </a:cubicBezTo>
                <a:cubicBezTo>
                  <a:pt x="3281540" y="74604"/>
                  <a:pt x="3328724" y="59641"/>
                  <a:pt x="3275215" y="73019"/>
                </a:cubicBezTo>
                <a:cubicBezTo>
                  <a:pt x="3269548" y="74436"/>
                  <a:pt x="3264225" y="77024"/>
                  <a:pt x="3258589" y="78561"/>
                </a:cubicBezTo>
                <a:cubicBezTo>
                  <a:pt x="3243893" y="82569"/>
                  <a:pt x="3228706" y="84828"/>
                  <a:pt x="3214255" y="89645"/>
                </a:cubicBezTo>
                <a:lnTo>
                  <a:pt x="3181004" y="100728"/>
                </a:lnTo>
                <a:lnTo>
                  <a:pt x="3164378" y="106270"/>
                </a:lnTo>
                <a:cubicBezTo>
                  <a:pt x="3158836" y="109965"/>
                  <a:pt x="3154179" y="115601"/>
                  <a:pt x="3147753" y="117354"/>
                </a:cubicBezTo>
                <a:cubicBezTo>
                  <a:pt x="3107154" y="128427"/>
                  <a:pt x="3059930" y="119997"/>
                  <a:pt x="3020291" y="117354"/>
                </a:cubicBezTo>
                <a:cubicBezTo>
                  <a:pt x="3014749" y="115507"/>
                  <a:pt x="3008772" y="114649"/>
                  <a:pt x="3003665" y="111812"/>
                </a:cubicBezTo>
                <a:cubicBezTo>
                  <a:pt x="2992021" y="105343"/>
                  <a:pt x="2983052" y="93857"/>
                  <a:pt x="2970415" y="89645"/>
                </a:cubicBezTo>
                <a:cubicBezTo>
                  <a:pt x="2959331" y="85950"/>
                  <a:pt x="2947614" y="83786"/>
                  <a:pt x="2937164" y="78561"/>
                </a:cubicBezTo>
                <a:cubicBezTo>
                  <a:pt x="2929775" y="74866"/>
                  <a:pt x="2922909" y="69851"/>
                  <a:pt x="2914996" y="67477"/>
                </a:cubicBezTo>
                <a:cubicBezTo>
                  <a:pt x="2904233" y="64248"/>
                  <a:pt x="2892829" y="63783"/>
                  <a:pt x="2881745" y="61936"/>
                </a:cubicBezTo>
                <a:cubicBezTo>
                  <a:pt x="2805305" y="36455"/>
                  <a:pt x="2853834" y="50852"/>
                  <a:pt x="2671156" y="50852"/>
                </a:cubicBezTo>
                <a:cubicBezTo>
                  <a:pt x="2630474" y="50852"/>
                  <a:pt x="2589876" y="54547"/>
                  <a:pt x="2549236" y="56394"/>
                </a:cubicBezTo>
                <a:cubicBezTo>
                  <a:pt x="2538152" y="63783"/>
                  <a:pt x="2528622" y="74348"/>
                  <a:pt x="2515985" y="78561"/>
                </a:cubicBezTo>
                <a:cubicBezTo>
                  <a:pt x="2510443" y="80408"/>
                  <a:pt x="2504729" y="81802"/>
                  <a:pt x="2499360" y="84103"/>
                </a:cubicBezTo>
                <a:cubicBezTo>
                  <a:pt x="2488199" y="88886"/>
                  <a:pt x="2470389" y="98085"/>
                  <a:pt x="2460567" y="106270"/>
                </a:cubicBezTo>
                <a:cubicBezTo>
                  <a:pt x="2454546" y="111287"/>
                  <a:pt x="2450128" y="118084"/>
                  <a:pt x="2443942" y="122896"/>
                </a:cubicBezTo>
                <a:cubicBezTo>
                  <a:pt x="2433427" y="131074"/>
                  <a:pt x="2421775" y="137674"/>
                  <a:pt x="2410691" y="145063"/>
                </a:cubicBezTo>
                <a:cubicBezTo>
                  <a:pt x="2405149" y="148757"/>
                  <a:pt x="2398775" y="151436"/>
                  <a:pt x="2394065" y="156146"/>
                </a:cubicBezTo>
                <a:cubicBezTo>
                  <a:pt x="2373310" y="176903"/>
                  <a:pt x="2384875" y="170293"/>
                  <a:pt x="2360815" y="178314"/>
                </a:cubicBezTo>
                <a:cubicBezTo>
                  <a:pt x="2299283" y="174212"/>
                  <a:pt x="2296621" y="178974"/>
                  <a:pt x="2255520" y="167230"/>
                </a:cubicBezTo>
                <a:cubicBezTo>
                  <a:pt x="2249903" y="165625"/>
                  <a:pt x="2244120" y="164300"/>
                  <a:pt x="2238895" y="161688"/>
                </a:cubicBezTo>
                <a:cubicBezTo>
                  <a:pt x="2225515" y="154998"/>
                  <a:pt x="2207755" y="142776"/>
                  <a:pt x="2194560" y="133979"/>
                </a:cubicBezTo>
                <a:cubicBezTo>
                  <a:pt x="2190865" y="128437"/>
                  <a:pt x="2187347" y="122774"/>
                  <a:pt x="2183476" y="117354"/>
                </a:cubicBezTo>
                <a:cubicBezTo>
                  <a:pt x="2178107" y="109838"/>
                  <a:pt x="2171434" y="103206"/>
                  <a:pt x="2166851" y="95186"/>
                </a:cubicBezTo>
                <a:cubicBezTo>
                  <a:pt x="2163953" y="90114"/>
                  <a:pt x="2163922" y="83786"/>
                  <a:pt x="2161309" y="78561"/>
                </a:cubicBezTo>
                <a:cubicBezTo>
                  <a:pt x="2158330" y="72604"/>
                  <a:pt x="2156687" y="63551"/>
                  <a:pt x="2150225" y="61936"/>
                </a:cubicBezTo>
                <a:cubicBezTo>
                  <a:pt x="2125072" y="55648"/>
                  <a:pt x="2098502" y="58241"/>
                  <a:pt x="2072640" y="56394"/>
                </a:cubicBezTo>
                <a:cubicBezTo>
                  <a:pt x="2063404" y="54547"/>
                  <a:pt x="2054069" y="53137"/>
                  <a:pt x="2044931" y="50852"/>
                </a:cubicBezTo>
                <a:cubicBezTo>
                  <a:pt x="2039264" y="49435"/>
                  <a:pt x="2034067" y="46270"/>
                  <a:pt x="2028305" y="45310"/>
                </a:cubicBezTo>
                <a:cubicBezTo>
                  <a:pt x="2000731" y="40714"/>
                  <a:pt x="1972887" y="37921"/>
                  <a:pt x="1945178" y="34226"/>
                </a:cubicBezTo>
                <a:cubicBezTo>
                  <a:pt x="1899377" y="18961"/>
                  <a:pt x="1971116" y="41515"/>
                  <a:pt x="1873135" y="23143"/>
                </a:cubicBezTo>
                <a:cubicBezTo>
                  <a:pt x="1861652" y="20990"/>
                  <a:pt x="1850968" y="15754"/>
                  <a:pt x="1839884" y="12059"/>
                </a:cubicBezTo>
                <a:lnTo>
                  <a:pt x="1823258" y="6517"/>
                </a:lnTo>
                <a:lnTo>
                  <a:pt x="1612669" y="12059"/>
                </a:lnTo>
                <a:cubicBezTo>
                  <a:pt x="1601444" y="12569"/>
                  <a:pt x="1590556" y="16116"/>
                  <a:pt x="1579418" y="17601"/>
                </a:cubicBezTo>
                <a:cubicBezTo>
                  <a:pt x="1477678" y="31167"/>
                  <a:pt x="1573379" y="15837"/>
                  <a:pt x="1496291" y="28685"/>
                </a:cubicBezTo>
                <a:cubicBezTo>
                  <a:pt x="1490749" y="34227"/>
                  <a:pt x="1482301" y="37929"/>
                  <a:pt x="1479665" y="45310"/>
                </a:cubicBezTo>
                <a:cubicBezTo>
                  <a:pt x="1472719" y="64760"/>
                  <a:pt x="1480426" y="89350"/>
                  <a:pt x="1468582" y="106270"/>
                </a:cubicBezTo>
                <a:cubicBezTo>
                  <a:pt x="1463180" y="113987"/>
                  <a:pt x="1450051" y="102846"/>
                  <a:pt x="1440873" y="100728"/>
                </a:cubicBezTo>
                <a:cubicBezTo>
                  <a:pt x="1426030" y="97303"/>
                  <a:pt x="1410989" y="94462"/>
                  <a:pt x="1396538" y="89645"/>
                </a:cubicBezTo>
                <a:cubicBezTo>
                  <a:pt x="1385785" y="86061"/>
                  <a:pt x="1368501" y="79826"/>
                  <a:pt x="1357745" y="78561"/>
                </a:cubicBezTo>
                <a:cubicBezTo>
                  <a:pt x="1333825" y="75747"/>
                  <a:pt x="1309716" y="74866"/>
                  <a:pt x="1285702" y="73019"/>
                </a:cubicBezTo>
                <a:cubicBezTo>
                  <a:pt x="1256865" y="67251"/>
                  <a:pt x="1255485" y="66665"/>
                  <a:pt x="1224742" y="61936"/>
                </a:cubicBezTo>
                <a:cubicBezTo>
                  <a:pt x="1211832" y="59950"/>
                  <a:pt x="1198970" y="57436"/>
                  <a:pt x="1185949" y="56394"/>
                </a:cubicBezTo>
                <a:cubicBezTo>
                  <a:pt x="1152753" y="53738"/>
                  <a:pt x="1119447" y="52699"/>
                  <a:pt x="1086196" y="50852"/>
                </a:cubicBezTo>
                <a:cubicBezTo>
                  <a:pt x="1080654" y="49005"/>
                  <a:pt x="1075412" y="45310"/>
                  <a:pt x="1069571" y="45310"/>
                </a:cubicBezTo>
                <a:cubicBezTo>
                  <a:pt x="995412" y="45310"/>
                  <a:pt x="1036743" y="48934"/>
                  <a:pt x="991985" y="56394"/>
                </a:cubicBezTo>
                <a:cubicBezTo>
                  <a:pt x="977295" y="58842"/>
                  <a:pt x="962429" y="60089"/>
                  <a:pt x="947651" y="61936"/>
                </a:cubicBezTo>
                <a:cubicBezTo>
                  <a:pt x="942109" y="63783"/>
                  <a:pt x="936642" y="65872"/>
                  <a:pt x="931025" y="67477"/>
                </a:cubicBezTo>
                <a:cubicBezTo>
                  <a:pt x="923702" y="69569"/>
                  <a:pt x="915670" y="69613"/>
                  <a:pt x="908858" y="73019"/>
                </a:cubicBezTo>
                <a:cubicBezTo>
                  <a:pt x="896943" y="78976"/>
                  <a:pt x="875607" y="95186"/>
                  <a:pt x="875607" y="95186"/>
                </a:cubicBezTo>
                <a:cubicBezTo>
                  <a:pt x="871913" y="100728"/>
                  <a:pt x="869725" y="107651"/>
                  <a:pt x="864524" y="111812"/>
                </a:cubicBezTo>
                <a:cubicBezTo>
                  <a:pt x="859962" y="115461"/>
                  <a:pt x="853123" y="114742"/>
                  <a:pt x="847898" y="117354"/>
                </a:cubicBezTo>
                <a:cubicBezTo>
                  <a:pt x="809627" y="136489"/>
                  <a:pt x="855242" y="122445"/>
                  <a:pt x="809105" y="133979"/>
                </a:cubicBezTo>
                <a:cubicBezTo>
                  <a:pt x="744451" y="132132"/>
                  <a:pt x="679427" y="135580"/>
                  <a:pt x="615142" y="128437"/>
                </a:cubicBezTo>
                <a:cubicBezTo>
                  <a:pt x="609336" y="127792"/>
                  <a:pt x="614353" y="115207"/>
                  <a:pt x="609600" y="111812"/>
                </a:cubicBezTo>
                <a:cubicBezTo>
                  <a:pt x="600093" y="105021"/>
                  <a:pt x="587433" y="104423"/>
                  <a:pt x="576349" y="100728"/>
                </a:cubicBezTo>
                <a:lnTo>
                  <a:pt x="559724" y="95186"/>
                </a:lnTo>
                <a:lnTo>
                  <a:pt x="543098" y="89645"/>
                </a:lnTo>
                <a:cubicBezTo>
                  <a:pt x="537556" y="85950"/>
                  <a:pt x="532709" y="80900"/>
                  <a:pt x="526473" y="78561"/>
                </a:cubicBezTo>
                <a:cubicBezTo>
                  <a:pt x="517654" y="75254"/>
                  <a:pt x="507902" y="75304"/>
                  <a:pt x="498764" y="73019"/>
                </a:cubicBezTo>
                <a:cubicBezTo>
                  <a:pt x="493097" y="71602"/>
                  <a:pt x="487680" y="69324"/>
                  <a:pt x="482138" y="67477"/>
                </a:cubicBezTo>
                <a:lnTo>
                  <a:pt x="365760" y="73019"/>
                </a:lnTo>
                <a:cubicBezTo>
                  <a:pt x="349069" y="74132"/>
                  <a:pt x="332612" y="78561"/>
                  <a:pt x="315884" y="78561"/>
                </a:cubicBezTo>
                <a:cubicBezTo>
                  <a:pt x="297319" y="78561"/>
                  <a:pt x="278938" y="74866"/>
                  <a:pt x="260465" y="73019"/>
                </a:cubicBezTo>
                <a:cubicBezTo>
                  <a:pt x="249382" y="69325"/>
                  <a:pt x="235476" y="70197"/>
                  <a:pt x="227215" y="61936"/>
                </a:cubicBezTo>
                <a:cubicBezTo>
                  <a:pt x="221673" y="56394"/>
                  <a:pt x="218162" y="47329"/>
                  <a:pt x="210589" y="45310"/>
                </a:cubicBezTo>
                <a:cubicBezTo>
                  <a:pt x="189096" y="39578"/>
                  <a:pt x="166254" y="41615"/>
                  <a:pt x="144087" y="39768"/>
                </a:cubicBezTo>
                <a:cubicBezTo>
                  <a:pt x="118225" y="41615"/>
                  <a:pt x="91655" y="39022"/>
                  <a:pt x="66502" y="45310"/>
                </a:cubicBezTo>
                <a:cubicBezTo>
                  <a:pt x="53579" y="48541"/>
                  <a:pt x="33251" y="67477"/>
                  <a:pt x="33251" y="67477"/>
                </a:cubicBezTo>
                <a:cubicBezTo>
                  <a:pt x="31404" y="73019"/>
                  <a:pt x="30322" y="78878"/>
                  <a:pt x="27709" y="84103"/>
                </a:cubicBezTo>
                <a:cubicBezTo>
                  <a:pt x="24730" y="90060"/>
                  <a:pt x="18584" y="94362"/>
                  <a:pt x="16625" y="100728"/>
                </a:cubicBezTo>
                <a:cubicBezTo>
                  <a:pt x="11085" y="118733"/>
                  <a:pt x="10111" y="137870"/>
                  <a:pt x="5542" y="156146"/>
                </a:cubicBezTo>
                <a:lnTo>
                  <a:pt x="0" y="178314"/>
                </a:lnTo>
                <a:cubicBezTo>
                  <a:pt x="1847" y="204176"/>
                  <a:pt x="1036" y="230366"/>
                  <a:pt x="5542" y="255899"/>
                </a:cubicBezTo>
                <a:cubicBezTo>
                  <a:pt x="6699" y="262458"/>
                  <a:pt x="10977" y="268995"/>
                  <a:pt x="16625" y="272525"/>
                </a:cubicBezTo>
                <a:cubicBezTo>
                  <a:pt x="26532" y="278717"/>
                  <a:pt x="38792" y="279914"/>
                  <a:pt x="49876" y="283608"/>
                </a:cubicBezTo>
                <a:cubicBezTo>
                  <a:pt x="79780" y="293576"/>
                  <a:pt x="68116" y="290979"/>
                  <a:pt x="116378" y="294692"/>
                </a:cubicBezTo>
                <a:cubicBezTo>
                  <a:pt x="123745" y="295259"/>
                  <a:pt x="134851" y="290997"/>
                  <a:pt x="144087" y="289150"/>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476782" y="5226611"/>
            <a:ext cx="157678" cy="168220"/>
          </a:xfrm>
          <a:custGeom>
            <a:avLst/>
            <a:gdLst>
              <a:gd name="connsiteX0" fmla="*/ 383 w 254319"/>
              <a:gd name="connsiteY0" fmla="*/ 110996 h 271323"/>
              <a:gd name="connsiteX1" fmla="*/ 26811 w 254319"/>
              <a:gd name="connsiteY1" fmla="*/ 100425 h 271323"/>
              <a:gd name="connsiteX2" fmla="*/ 37382 w 254319"/>
              <a:gd name="connsiteY2" fmla="*/ 68712 h 271323"/>
              <a:gd name="connsiteX3" fmla="*/ 47953 w 254319"/>
              <a:gd name="connsiteY3" fmla="*/ 52855 h 271323"/>
              <a:gd name="connsiteX4" fmla="*/ 63810 w 254319"/>
              <a:gd name="connsiteY4" fmla="*/ 42284 h 271323"/>
              <a:gd name="connsiteX5" fmla="*/ 111379 w 254319"/>
              <a:gd name="connsiteY5" fmla="*/ 5285 h 271323"/>
              <a:gd name="connsiteX6" fmla="*/ 132522 w 254319"/>
              <a:gd name="connsiteY6" fmla="*/ 0 h 271323"/>
              <a:gd name="connsiteX7" fmla="*/ 201234 w 254319"/>
              <a:gd name="connsiteY7" fmla="*/ 5285 h 271323"/>
              <a:gd name="connsiteX8" fmla="*/ 217090 w 254319"/>
              <a:gd name="connsiteY8" fmla="*/ 15856 h 271323"/>
              <a:gd name="connsiteX9" fmla="*/ 227662 w 254319"/>
              <a:gd name="connsiteY9" fmla="*/ 47569 h 271323"/>
              <a:gd name="connsiteX10" fmla="*/ 238233 w 254319"/>
              <a:gd name="connsiteY10" fmla="*/ 84568 h 271323"/>
              <a:gd name="connsiteX11" fmla="*/ 248804 w 254319"/>
              <a:gd name="connsiteY11" fmla="*/ 116282 h 271323"/>
              <a:gd name="connsiteX12" fmla="*/ 248804 w 254319"/>
              <a:gd name="connsiteY12" fmla="*/ 184994 h 271323"/>
              <a:gd name="connsiteX13" fmla="*/ 238233 w 254319"/>
              <a:gd name="connsiteY13" fmla="*/ 206136 h 271323"/>
              <a:gd name="connsiteX14" fmla="*/ 222376 w 254319"/>
              <a:gd name="connsiteY14" fmla="*/ 237849 h 271323"/>
              <a:gd name="connsiteX15" fmla="*/ 206519 w 254319"/>
              <a:gd name="connsiteY15" fmla="*/ 243135 h 271323"/>
              <a:gd name="connsiteX16" fmla="*/ 174806 w 254319"/>
              <a:gd name="connsiteY16" fmla="*/ 258991 h 271323"/>
              <a:gd name="connsiteX17" fmla="*/ 164235 w 254319"/>
              <a:gd name="connsiteY17" fmla="*/ 269563 h 271323"/>
              <a:gd name="connsiteX18" fmla="*/ 26811 w 254319"/>
              <a:gd name="connsiteY18" fmla="*/ 258991 h 271323"/>
              <a:gd name="connsiteX19" fmla="*/ 16240 w 254319"/>
              <a:gd name="connsiteY19" fmla="*/ 184994 h 271323"/>
              <a:gd name="connsiteX20" fmla="*/ 10954 w 254319"/>
              <a:gd name="connsiteY20" fmla="*/ 169137 h 271323"/>
              <a:gd name="connsiteX21" fmla="*/ 383 w 254319"/>
              <a:gd name="connsiteY21" fmla="*/ 110996 h 2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4319" h="271323">
                <a:moveTo>
                  <a:pt x="383" y="110996"/>
                </a:moveTo>
                <a:cubicBezTo>
                  <a:pt x="3026" y="99544"/>
                  <a:pt x="20563" y="107565"/>
                  <a:pt x="26811" y="100425"/>
                </a:cubicBezTo>
                <a:cubicBezTo>
                  <a:pt x="34149" y="92039"/>
                  <a:pt x="31201" y="77983"/>
                  <a:pt x="37382" y="68712"/>
                </a:cubicBezTo>
                <a:cubicBezTo>
                  <a:pt x="40906" y="63426"/>
                  <a:pt x="43461" y="57347"/>
                  <a:pt x="47953" y="52855"/>
                </a:cubicBezTo>
                <a:cubicBezTo>
                  <a:pt x="52445" y="48363"/>
                  <a:pt x="58930" y="46351"/>
                  <a:pt x="63810" y="42284"/>
                </a:cubicBezTo>
                <a:cubicBezTo>
                  <a:pt x="79807" y="28953"/>
                  <a:pt x="88476" y="11010"/>
                  <a:pt x="111379" y="5285"/>
                </a:cubicBezTo>
                <a:lnTo>
                  <a:pt x="132522" y="0"/>
                </a:lnTo>
                <a:cubicBezTo>
                  <a:pt x="155426" y="1762"/>
                  <a:pt x="178656" y="1052"/>
                  <a:pt x="201234" y="5285"/>
                </a:cubicBezTo>
                <a:cubicBezTo>
                  <a:pt x="207477" y="6456"/>
                  <a:pt x="213723" y="10469"/>
                  <a:pt x="217090" y="15856"/>
                </a:cubicBezTo>
                <a:cubicBezTo>
                  <a:pt x="222996" y="25305"/>
                  <a:pt x="224138" y="36998"/>
                  <a:pt x="227662" y="47569"/>
                </a:cubicBezTo>
                <a:cubicBezTo>
                  <a:pt x="245410" y="100811"/>
                  <a:pt x="218341" y="18263"/>
                  <a:pt x="238233" y="84568"/>
                </a:cubicBezTo>
                <a:cubicBezTo>
                  <a:pt x="241435" y="95241"/>
                  <a:pt x="248804" y="116282"/>
                  <a:pt x="248804" y="116282"/>
                </a:cubicBezTo>
                <a:cubicBezTo>
                  <a:pt x="254120" y="148178"/>
                  <a:pt x="257950" y="151459"/>
                  <a:pt x="248804" y="184994"/>
                </a:cubicBezTo>
                <a:cubicBezTo>
                  <a:pt x="246731" y="192596"/>
                  <a:pt x="241337" y="198894"/>
                  <a:pt x="238233" y="206136"/>
                </a:cubicBezTo>
                <a:cubicBezTo>
                  <a:pt x="233237" y="217792"/>
                  <a:pt x="233416" y="229017"/>
                  <a:pt x="222376" y="237849"/>
                </a:cubicBezTo>
                <a:cubicBezTo>
                  <a:pt x="218025" y="241330"/>
                  <a:pt x="211502" y="240643"/>
                  <a:pt x="206519" y="243135"/>
                </a:cubicBezTo>
                <a:cubicBezTo>
                  <a:pt x="165542" y="263624"/>
                  <a:pt x="214657" y="245709"/>
                  <a:pt x="174806" y="258991"/>
                </a:cubicBezTo>
                <a:cubicBezTo>
                  <a:pt x="171282" y="262515"/>
                  <a:pt x="169214" y="269356"/>
                  <a:pt x="164235" y="269563"/>
                </a:cubicBezTo>
                <a:cubicBezTo>
                  <a:pt x="77597" y="273173"/>
                  <a:pt x="78686" y="271961"/>
                  <a:pt x="26811" y="258991"/>
                </a:cubicBezTo>
                <a:cubicBezTo>
                  <a:pt x="13713" y="219701"/>
                  <a:pt x="27820" y="266052"/>
                  <a:pt x="16240" y="184994"/>
                </a:cubicBezTo>
                <a:cubicBezTo>
                  <a:pt x="15452" y="179478"/>
                  <a:pt x="11351" y="174694"/>
                  <a:pt x="10954" y="169137"/>
                </a:cubicBezTo>
                <a:cubicBezTo>
                  <a:pt x="9573" y="149806"/>
                  <a:pt x="-2260" y="122448"/>
                  <a:pt x="383" y="11099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267200" y="4990664"/>
            <a:ext cx="236220" cy="661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4663440" y="2204811"/>
            <a:ext cx="827926" cy="6209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5349240" y="1805523"/>
            <a:ext cx="827926" cy="6209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504878" y="5134760"/>
            <a:ext cx="29737" cy="100584"/>
          </a:xfrm>
          <a:custGeom>
            <a:avLst/>
            <a:gdLst>
              <a:gd name="connsiteX0" fmla="*/ 3717 w 29737"/>
              <a:gd name="connsiteY0" fmla="*/ 100361 h 100584"/>
              <a:gd name="connsiteX1" fmla="*/ 0 w 29737"/>
              <a:gd name="connsiteY1" fmla="*/ 78059 h 100584"/>
              <a:gd name="connsiteX2" fmla="*/ 3717 w 29737"/>
              <a:gd name="connsiteY2" fmla="*/ 63191 h 100584"/>
              <a:gd name="connsiteX3" fmla="*/ 11151 w 29737"/>
              <a:gd name="connsiteY3" fmla="*/ 40888 h 100584"/>
              <a:gd name="connsiteX4" fmla="*/ 14868 w 29737"/>
              <a:gd name="connsiteY4" fmla="*/ 29737 h 100584"/>
              <a:gd name="connsiteX5" fmla="*/ 22302 w 29737"/>
              <a:gd name="connsiteY5" fmla="*/ 0 h 100584"/>
              <a:gd name="connsiteX6" fmla="*/ 26020 w 29737"/>
              <a:gd name="connsiteY6" fmla="*/ 18586 h 100584"/>
              <a:gd name="connsiteX7" fmla="*/ 14868 w 29737"/>
              <a:gd name="connsiteY7" fmla="*/ 74342 h 100584"/>
              <a:gd name="connsiteX8" fmla="*/ 11151 w 29737"/>
              <a:gd name="connsiteY8" fmla="*/ 85493 h 100584"/>
              <a:gd name="connsiteX9" fmla="*/ 3717 w 29737"/>
              <a:gd name="connsiteY9" fmla="*/ 10036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37" h="100584">
                <a:moveTo>
                  <a:pt x="3717" y="100361"/>
                </a:moveTo>
                <a:cubicBezTo>
                  <a:pt x="1859" y="99122"/>
                  <a:pt x="0" y="85596"/>
                  <a:pt x="0" y="78059"/>
                </a:cubicBezTo>
                <a:cubicBezTo>
                  <a:pt x="0" y="72950"/>
                  <a:pt x="2249" y="68084"/>
                  <a:pt x="3717" y="63191"/>
                </a:cubicBezTo>
                <a:cubicBezTo>
                  <a:pt x="5969" y="55685"/>
                  <a:pt x="8673" y="48322"/>
                  <a:pt x="11151" y="40888"/>
                </a:cubicBezTo>
                <a:cubicBezTo>
                  <a:pt x="12390" y="37171"/>
                  <a:pt x="13918" y="33538"/>
                  <a:pt x="14868" y="29737"/>
                </a:cubicBezTo>
                <a:lnTo>
                  <a:pt x="22302" y="0"/>
                </a:lnTo>
                <a:cubicBezTo>
                  <a:pt x="34357" y="12055"/>
                  <a:pt x="28778" y="2042"/>
                  <a:pt x="26020" y="18586"/>
                </a:cubicBezTo>
                <a:cubicBezTo>
                  <a:pt x="16854" y="73574"/>
                  <a:pt x="29050" y="31794"/>
                  <a:pt x="14868" y="74342"/>
                </a:cubicBezTo>
                <a:lnTo>
                  <a:pt x="11151" y="85493"/>
                </a:lnTo>
                <a:cubicBezTo>
                  <a:pt x="7042" y="97819"/>
                  <a:pt x="5575" y="101600"/>
                  <a:pt x="3717" y="10036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501136" y="5411790"/>
            <a:ext cx="38118" cy="124414"/>
          </a:xfrm>
          <a:custGeom>
            <a:avLst/>
            <a:gdLst>
              <a:gd name="connsiteX0" fmla="*/ 25 w 38118"/>
              <a:gd name="connsiteY0" fmla="*/ 9185 h 124414"/>
              <a:gd name="connsiteX1" fmla="*/ 11176 w 38118"/>
              <a:gd name="connsiteY1" fmla="*/ 42639 h 124414"/>
              <a:gd name="connsiteX2" fmla="*/ 22327 w 38118"/>
              <a:gd name="connsiteY2" fmla="*/ 124414 h 124414"/>
              <a:gd name="connsiteX3" fmla="*/ 37196 w 38118"/>
              <a:gd name="connsiteY3" fmla="*/ 109546 h 124414"/>
              <a:gd name="connsiteX4" fmla="*/ 26044 w 38118"/>
              <a:gd name="connsiteY4" fmla="*/ 102112 h 124414"/>
              <a:gd name="connsiteX5" fmla="*/ 22327 w 38118"/>
              <a:gd name="connsiteY5" fmla="*/ 90961 h 124414"/>
              <a:gd name="connsiteX6" fmla="*/ 14893 w 38118"/>
              <a:gd name="connsiteY6" fmla="*/ 16619 h 124414"/>
              <a:gd name="connsiteX7" fmla="*/ 25 w 38118"/>
              <a:gd name="connsiteY7" fmla="*/ 9185 h 12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8" h="124414">
                <a:moveTo>
                  <a:pt x="25" y="9185"/>
                </a:moveTo>
                <a:cubicBezTo>
                  <a:pt x="-595" y="13522"/>
                  <a:pt x="10287" y="32412"/>
                  <a:pt x="11176" y="42639"/>
                </a:cubicBezTo>
                <a:cubicBezTo>
                  <a:pt x="18092" y="122170"/>
                  <a:pt x="1255" y="92806"/>
                  <a:pt x="22327" y="124414"/>
                </a:cubicBezTo>
                <a:cubicBezTo>
                  <a:pt x="27574" y="122665"/>
                  <a:pt x="41861" y="121207"/>
                  <a:pt x="37196" y="109546"/>
                </a:cubicBezTo>
                <a:cubicBezTo>
                  <a:pt x="35537" y="105398"/>
                  <a:pt x="29761" y="104590"/>
                  <a:pt x="26044" y="102112"/>
                </a:cubicBezTo>
                <a:cubicBezTo>
                  <a:pt x="24805" y="98395"/>
                  <a:pt x="22813" y="94849"/>
                  <a:pt x="22327" y="90961"/>
                </a:cubicBezTo>
                <a:cubicBezTo>
                  <a:pt x="21931" y="87790"/>
                  <a:pt x="18729" y="29407"/>
                  <a:pt x="14893" y="16619"/>
                </a:cubicBezTo>
                <a:cubicBezTo>
                  <a:pt x="6084" y="-12744"/>
                  <a:pt x="645" y="4848"/>
                  <a:pt x="25" y="9185"/>
                </a:cubicBezTo>
                <a:close/>
              </a:path>
            </a:pathLst>
          </a:cu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itle 1"/>
          <p:cNvSpPr>
            <a:spLocks noGrp="1"/>
          </p:cNvSpPr>
          <p:nvPr>
            <p:ph type="title"/>
          </p:nvPr>
        </p:nvSpPr>
        <p:spPr>
          <a:xfrm>
            <a:off x="457200" y="228600"/>
            <a:ext cx="8229600" cy="1143000"/>
          </a:xfrm>
        </p:spPr>
        <p:txBody>
          <a:bodyPr/>
          <a:lstStyle/>
          <a:p>
            <a:r>
              <a:rPr lang="en-US" dirty="0" smtClean="0"/>
              <a:t>Remember the problems</a:t>
            </a:r>
            <a:endParaRPr lang="en-US" dirty="0"/>
          </a:p>
        </p:txBody>
      </p:sp>
      <p:cxnSp>
        <p:nvCxnSpPr>
          <p:cNvPr id="91" name="Straight Connector 90"/>
          <p:cNvCxnSpPr/>
          <p:nvPr/>
        </p:nvCxnSpPr>
        <p:spPr>
          <a:xfrm>
            <a:off x="4191000" y="1268059"/>
            <a:ext cx="0" cy="554736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967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initiate mechanical ventilation</a:t>
            </a:r>
            <a:endParaRPr lang="en-US" dirty="0"/>
          </a:p>
        </p:txBody>
      </p:sp>
      <p:sp>
        <p:nvSpPr>
          <p:cNvPr id="3" name="Content Placeholder 2"/>
          <p:cNvSpPr>
            <a:spLocks noGrp="1"/>
          </p:cNvSpPr>
          <p:nvPr>
            <p:ph idx="1"/>
          </p:nvPr>
        </p:nvSpPr>
        <p:spPr>
          <a:xfrm>
            <a:off x="731520" y="1371600"/>
            <a:ext cx="7498080" cy="4876800"/>
          </a:xfrm>
        </p:spPr>
        <p:txBody>
          <a:bodyPr>
            <a:normAutofit fontScale="70000" lnSpcReduction="20000"/>
          </a:bodyPr>
          <a:lstStyle/>
          <a:p>
            <a:pPr marL="342900" indent="-342900">
              <a:buFont typeface="Arial" panose="020B0604020202020204" pitchFamily="34" charset="0"/>
              <a:buChar char="•"/>
            </a:pPr>
            <a:r>
              <a:rPr lang="en-US" b="1" dirty="0"/>
              <a:t>Respiratory rate: </a:t>
            </a:r>
            <a:r>
              <a:rPr lang="en-US" dirty="0"/>
              <a:t>adjusted to a rate that allows expiratory flow to reach zero prior to next breath</a:t>
            </a:r>
          </a:p>
          <a:p>
            <a:pPr marL="342900" indent="-342900">
              <a:buFont typeface="Arial" panose="020B0604020202020204" pitchFamily="34" charset="0"/>
              <a:buChar char="•"/>
            </a:pPr>
            <a:r>
              <a:rPr lang="en-US" b="1" dirty="0"/>
              <a:t>Tidal Volume:</a:t>
            </a:r>
            <a:r>
              <a:rPr lang="en-US" dirty="0"/>
              <a:t> approximately 6-8 cc/Kg ideal body weight</a:t>
            </a:r>
          </a:p>
          <a:p>
            <a:pPr marL="342900" indent="-342900">
              <a:buFont typeface="Arial" panose="020B0604020202020204" pitchFamily="34" charset="0"/>
              <a:buChar char="•"/>
            </a:pPr>
            <a:r>
              <a:rPr lang="en-US" b="1" dirty="0" smtClean="0"/>
              <a:t>Inspiratory time(PAC):</a:t>
            </a:r>
            <a:r>
              <a:rPr lang="en-US" dirty="0" smtClean="0"/>
              <a:t> adjusted to allow for adequate volume and to continue delivering breath with patient effort (i.e. inspiratory flow does not stop while patient is still wanting more air.)</a:t>
            </a:r>
          </a:p>
          <a:p>
            <a:pPr marL="342900" indent="-342900">
              <a:buFont typeface="Arial" panose="020B0604020202020204" pitchFamily="34" charset="0"/>
              <a:buChar char="•"/>
            </a:pPr>
            <a:r>
              <a:rPr lang="en-US" b="1" dirty="0"/>
              <a:t>Inspiratory </a:t>
            </a:r>
            <a:r>
              <a:rPr lang="en-US" b="1" dirty="0" smtClean="0"/>
              <a:t>flow rate(VAC</a:t>
            </a:r>
            <a:r>
              <a:rPr lang="en-US" b="1" dirty="0"/>
              <a:t>):</a:t>
            </a:r>
            <a:r>
              <a:rPr lang="en-US" dirty="0"/>
              <a:t> adjusted to </a:t>
            </a:r>
            <a:r>
              <a:rPr lang="en-US" dirty="0" smtClean="0"/>
              <a:t>give adequate flow and allow </a:t>
            </a:r>
            <a:r>
              <a:rPr lang="en-US" dirty="0"/>
              <a:t>for adequate </a:t>
            </a:r>
            <a:r>
              <a:rPr lang="en-US" dirty="0" smtClean="0"/>
              <a:t>exhalation (I:E ratio) </a:t>
            </a:r>
          </a:p>
          <a:p>
            <a:pPr marL="342900" indent="-342900">
              <a:buFont typeface="Arial" panose="020B0604020202020204" pitchFamily="34" charset="0"/>
              <a:buChar char="•"/>
            </a:pPr>
            <a:r>
              <a:rPr lang="en-US" b="1" dirty="0" smtClean="0"/>
              <a:t>PEEP:</a:t>
            </a:r>
            <a:r>
              <a:rPr lang="en-US" dirty="0" smtClean="0"/>
              <a:t> adjusted to the lowest level needed to ensure patient is able to trigger all breaths</a:t>
            </a:r>
          </a:p>
          <a:p>
            <a:pPr marL="342900" indent="-342900">
              <a:buFont typeface="Arial" panose="020B0604020202020204" pitchFamily="34" charset="0"/>
              <a:buChar char="•"/>
            </a:pPr>
            <a:r>
              <a:rPr lang="en-US" b="1" dirty="0" smtClean="0"/>
              <a:t>Plateau pressure: </a:t>
            </a:r>
            <a:r>
              <a:rPr lang="en-US" dirty="0" smtClean="0"/>
              <a:t>&lt;30 cm H</a:t>
            </a:r>
            <a:r>
              <a:rPr lang="en-US" baseline="-25000" dirty="0" smtClean="0"/>
              <a:t>2</a:t>
            </a:r>
            <a:r>
              <a:rPr lang="en-US" dirty="0" smtClean="0"/>
              <a:t>O</a:t>
            </a:r>
          </a:p>
          <a:p>
            <a:pPr marL="342900" indent="-342900">
              <a:buFont typeface="Arial" panose="020B0604020202020204" pitchFamily="34" charset="0"/>
              <a:buChar char="•"/>
            </a:pPr>
            <a:r>
              <a:rPr lang="en-US" b="1" i="1" dirty="0" smtClean="0"/>
              <a:t>Appropriate level of sedation is key to ensure adequate patient-ventilator synchrony</a:t>
            </a:r>
          </a:p>
        </p:txBody>
      </p:sp>
    </p:spTree>
    <p:extLst>
      <p:ext uri="{BB962C8B-B14F-4D97-AF65-F5344CB8AC3E}">
        <p14:creationId xmlns:p14="http://schemas.microsoft.com/office/powerpoint/2010/main" val="2643808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1935163"/>
          </a:xfrm>
        </p:spPr>
        <p:txBody>
          <a:bodyPr>
            <a:normAutofit/>
          </a:bodyPr>
          <a:lstStyle/>
          <a:p>
            <a:pPr marL="0" indent="0">
              <a:buNone/>
            </a:pPr>
            <a:r>
              <a:rPr lang="en-US" sz="2800" i="1" dirty="0" smtClean="0"/>
              <a:t>He is sedated, paralyzed, and placed on mechanical ventilation: VAC with a </a:t>
            </a:r>
            <a:r>
              <a:rPr lang="en-US" sz="2800" i="1" dirty="0" err="1" smtClean="0"/>
              <a:t>Vt</a:t>
            </a:r>
            <a:r>
              <a:rPr lang="en-US" sz="2800" i="1" dirty="0" smtClean="0"/>
              <a:t> of 6 cc/kg, RR of 24, PEEP of 5, and an FiO</a:t>
            </a:r>
            <a:r>
              <a:rPr lang="en-US" sz="2800" i="1" baseline="-25000" dirty="0" smtClean="0"/>
              <a:t>2</a:t>
            </a:r>
            <a:r>
              <a:rPr lang="en-US" sz="2800" i="1" dirty="0" smtClean="0"/>
              <a:t> of 40 %.  After 20 min his HR is 120, BP is 80/45, and his sat is 90%.  You send a stat ABG.  </a:t>
            </a:r>
            <a:endParaRPr lang="en-US" sz="2800" i="1" dirty="0"/>
          </a:p>
        </p:txBody>
      </p:sp>
      <p:sp>
        <p:nvSpPr>
          <p:cNvPr id="5" name="Content Placeholder 2"/>
          <p:cNvSpPr txBox="1">
            <a:spLocks/>
          </p:cNvSpPr>
          <p:nvPr/>
        </p:nvSpPr>
        <p:spPr>
          <a:xfrm>
            <a:off x="1600200" y="3886200"/>
            <a:ext cx="3048000" cy="2316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800" i="1" dirty="0" smtClean="0"/>
              <a:t>ABG: </a:t>
            </a:r>
          </a:p>
          <a:p>
            <a:pPr marL="0" indent="0">
              <a:spcBef>
                <a:spcPts val="0"/>
              </a:spcBef>
              <a:buFont typeface="Arial" panose="020B0604020202020204" pitchFamily="34" charset="0"/>
              <a:buNone/>
            </a:pPr>
            <a:r>
              <a:rPr lang="en-US" sz="2800" i="1" dirty="0"/>
              <a:t> </a:t>
            </a:r>
            <a:r>
              <a:rPr lang="en-US" sz="2800" i="1" dirty="0" smtClean="0"/>
              <a:t> pH: 7.18</a:t>
            </a:r>
          </a:p>
          <a:p>
            <a:pPr marL="0" indent="0">
              <a:spcBef>
                <a:spcPts val="0"/>
              </a:spcBef>
              <a:buFont typeface="Arial" panose="020B0604020202020204" pitchFamily="34" charset="0"/>
              <a:buNone/>
            </a:pPr>
            <a:r>
              <a:rPr lang="en-US" sz="2800" i="1" dirty="0" smtClean="0"/>
              <a:t>  pCO</a:t>
            </a:r>
            <a:r>
              <a:rPr lang="en-US" sz="2800" i="1" baseline="-25000" dirty="0" smtClean="0"/>
              <a:t>2</a:t>
            </a:r>
            <a:r>
              <a:rPr lang="en-US" sz="2800" i="1" dirty="0" smtClean="0"/>
              <a:t>: 82</a:t>
            </a:r>
          </a:p>
          <a:p>
            <a:pPr marL="0" indent="0">
              <a:spcBef>
                <a:spcPts val="0"/>
              </a:spcBef>
              <a:buFont typeface="Arial" panose="020B0604020202020204" pitchFamily="34" charset="0"/>
              <a:buNone/>
            </a:pPr>
            <a:r>
              <a:rPr lang="en-US" sz="2800" i="1" dirty="0" smtClean="0"/>
              <a:t>  pO</a:t>
            </a:r>
            <a:r>
              <a:rPr lang="en-US" sz="2800" i="1" baseline="-25000" dirty="0" smtClean="0"/>
              <a:t>2</a:t>
            </a:r>
            <a:r>
              <a:rPr lang="en-US" sz="2800" i="1" dirty="0" smtClean="0"/>
              <a:t>: 58</a:t>
            </a:r>
            <a:endParaRPr lang="en-US" sz="2800" i="1" dirty="0"/>
          </a:p>
        </p:txBody>
      </p:sp>
    </p:spTree>
    <p:extLst>
      <p:ext uri="{BB962C8B-B14F-4D97-AF65-F5344CB8AC3E}">
        <p14:creationId xmlns:p14="http://schemas.microsoft.com/office/powerpoint/2010/main" val="37959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181605" y="2116074"/>
            <a:ext cx="0" cy="37551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81605" y="5871210"/>
            <a:ext cx="50459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3148" y="5938869"/>
            <a:ext cx="702436" cy="400110"/>
          </a:xfrm>
          <a:prstGeom prst="rect">
            <a:avLst/>
          </a:prstGeom>
          <a:noFill/>
        </p:spPr>
        <p:txBody>
          <a:bodyPr wrap="none" rtlCol="0">
            <a:spAutoFit/>
          </a:bodyPr>
          <a:lstStyle/>
          <a:p>
            <a:r>
              <a:rPr lang="en-US" sz="2000" dirty="0" smtClean="0"/>
              <a:t>Time</a:t>
            </a:r>
            <a:endParaRPr lang="en-US" sz="2000" dirty="0"/>
          </a:p>
        </p:txBody>
      </p:sp>
      <p:cxnSp>
        <p:nvCxnSpPr>
          <p:cNvPr id="20" name="Straight Connector 19"/>
          <p:cNvCxnSpPr/>
          <p:nvPr/>
        </p:nvCxnSpPr>
        <p:spPr>
          <a:xfrm>
            <a:off x="2181605" y="4182883"/>
            <a:ext cx="50369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81605" y="5200425"/>
            <a:ext cx="5045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81605" y="2057400"/>
            <a:ext cx="5036985" cy="1994916"/>
            <a:chOff x="1571997" y="1307583"/>
            <a:chExt cx="5036985" cy="1994916"/>
          </a:xfrm>
        </p:grpSpPr>
        <p:sp>
          <p:nvSpPr>
            <p:cNvPr id="30" name="Arc 29"/>
            <p:cNvSpPr/>
            <p:nvPr/>
          </p:nvSpPr>
          <p:spPr>
            <a:xfrm>
              <a:off x="1689344" y="1600953"/>
              <a:ext cx="704087" cy="1701546"/>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0" idx="2"/>
            </p:cNvCxnSpPr>
            <p:nvPr/>
          </p:nvCxnSpPr>
          <p:spPr>
            <a:xfrm flipV="1">
              <a:off x="1731694" y="1522193"/>
              <a:ext cx="661739" cy="524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393431" y="1522193"/>
              <a:ext cx="0" cy="782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0"/>
            </p:cNvCxnSpPr>
            <p:nvPr/>
          </p:nvCxnSpPr>
          <p:spPr>
            <a:xfrm flipH="1" flipV="1">
              <a:off x="1571997" y="2305041"/>
              <a:ext cx="122565" cy="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a:off x="5209780" y="1600953"/>
              <a:ext cx="704087" cy="1701546"/>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p:cNvCxnSpPr>
              <a:stCxn id="61" idx="2"/>
            </p:cNvCxnSpPr>
            <p:nvPr/>
          </p:nvCxnSpPr>
          <p:spPr>
            <a:xfrm flipV="1">
              <a:off x="5252130" y="1307583"/>
              <a:ext cx="661739" cy="7395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13867" y="1307583"/>
              <a:ext cx="0" cy="9974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a:off x="3449562" y="1600953"/>
              <a:ext cx="704087" cy="1701546"/>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 name="Straight Connector 64"/>
            <p:cNvCxnSpPr>
              <a:stCxn id="64" idx="2"/>
            </p:cNvCxnSpPr>
            <p:nvPr/>
          </p:nvCxnSpPr>
          <p:spPr>
            <a:xfrm flipV="1">
              <a:off x="3491912" y="1424931"/>
              <a:ext cx="661739" cy="622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153076" y="1431798"/>
              <a:ext cx="0" cy="87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2388738" y="2303504"/>
              <a:ext cx="1070212" cy="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152757" y="2303504"/>
              <a:ext cx="1063171" cy="1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5912977" y="2305043"/>
              <a:ext cx="696005" cy="1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42822" y="3700272"/>
            <a:ext cx="9915893" cy="1349502"/>
            <a:chOff x="633214" y="2950455"/>
            <a:chExt cx="9915893" cy="1349502"/>
          </a:xfrm>
        </p:grpSpPr>
        <p:sp>
          <p:nvSpPr>
            <p:cNvPr id="48" name="Arc 47"/>
            <p:cNvSpPr/>
            <p:nvPr/>
          </p:nvSpPr>
          <p:spPr>
            <a:xfrm flipH="1" flipV="1">
              <a:off x="5909173" y="3433066"/>
              <a:ext cx="4639934" cy="866891"/>
            </a:xfrm>
            <a:prstGeom prst="arc">
              <a:avLst>
                <a:gd name="adj1" fmla="val 53149"/>
                <a:gd name="adj2" fmla="val 66135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1689344" y="2950455"/>
              <a:ext cx="704087" cy="4826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09780" y="2950455"/>
              <a:ext cx="704087" cy="4826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49562" y="2950455"/>
              <a:ext cx="704087" cy="4826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V="1">
              <a:off x="2393431" y="2962084"/>
              <a:ext cx="2" cy="8730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913867" y="2962190"/>
              <a:ext cx="2" cy="8730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153649" y="2962190"/>
              <a:ext cx="2" cy="8730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449562" y="3067803"/>
              <a:ext cx="2" cy="434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209780" y="3067803"/>
              <a:ext cx="2" cy="434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689344" y="3067803"/>
              <a:ext cx="2" cy="434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Arc 96"/>
            <p:cNvSpPr/>
            <p:nvPr/>
          </p:nvSpPr>
          <p:spPr>
            <a:xfrm flipH="1" flipV="1">
              <a:off x="2388738" y="3433066"/>
              <a:ext cx="4639934" cy="866891"/>
            </a:xfrm>
            <a:prstGeom prst="arc">
              <a:avLst>
                <a:gd name="adj1" fmla="val 53149"/>
                <a:gd name="adj2" fmla="val 9685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H="1" flipV="1">
              <a:off x="4148955" y="3433066"/>
              <a:ext cx="4639934" cy="866891"/>
            </a:xfrm>
            <a:prstGeom prst="arc">
              <a:avLst>
                <a:gd name="adj1" fmla="val 53149"/>
                <a:gd name="adj2" fmla="val 9685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flipH="1" flipV="1">
              <a:off x="633214" y="3433066"/>
              <a:ext cx="4639934" cy="866891"/>
            </a:xfrm>
            <a:prstGeom prst="arc">
              <a:avLst>
                <a:gd name="adj1" fmla="val 860168"/>
                <a:gd name="adj2" fmla="val 96852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1125474" y="3758946"/>
            <a:ext cx="7979653" cy="1441478"/>
            <a:chOff x="515866" y="3009129"/>
            <a:chExt cx="7979653" cy="1441478"/>
          </a:xfrm>
        </p:grpSpPr>
        <p:cxnSp>
          <p:nvCxnSpPr>
            <p:cNvPr id="41" name="Straight Connector 40"/>
            <p:cNvCxnSpPr/>
            <p:nvPr/>
          </p:nvCxnSpPr>
          <p:spPr>
            <a:xfrm flipV="1">
              <a:off x="3449562" y="3931079"/>
              <a:ext cx="680564" cy="519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09780" y="3931079"/>
              <a:ext cx="680564" cy="519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flipH="1" flipV="1">
              <a:off x="5796519" y="3009129"/>
              <a:ext cx="2699000" cy="1349502"/>
            </a:xfrm>
            <a:prstGeom prst="arc">
              <a:avLst>
                <a:gd name="adj1" fmla="val 18677976"/>
                <a:gd name="adj2" fmla="val 209317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flipH="1" flipV="1">
              <a:off x="4036301" y="3009129"/>
              <a:ext cx="2699000" cy="1349502"/>
            </a:xfrm>
            <a:prstGeom prst="arc">
              <a:avLst>
                <a:gd name="adj1" fmla="val 17078967"/>
                <a:gd name="adj2" fmla="val 209317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p:nvPr/>
          </p:nvCxnSpPr>
          <p:spPr>
            <a:xfrm flipH="1" flipV="1">
              <a:off x="3452171" y="4349243"/>
              <a:ext cx="2610" cy="98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5212127" y="4349243"/>
              <a:ext cx="2610" cy="98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1" idx="2"/>
            </p:cNvCxnSpPr>
            <p:nvPr/>
          </p:nvCxnSpPr>
          <p:spPr>
            <a:xfrm flipV="1">
              <a:off x="1689344" y="3940054"/>
              <a:ext cx="689260" cy="510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Arc 50"/>
            <p:cNvSpPr/>
            <p:nvPr/>
          </p:nvSpPr>
          <p:spPr>
            <a:xfrm flipH="1" flipV="1">
              <a:off x="2276084" y="3009129"/>
              <a:ext cx="4635240" cy="1438687"/>
            </a:xfrm>
            <a:prstGeom prst="arc">
              <a:avLst>
                <a:gd name="adj1" fmla="val 19873616"/>
                <a:gd name="adj2" fmla="val 212726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p:cNvCxnSpPr/>
            <p:nvPr/>
          </p:nvCxnSpPr>
          <p:spPr>
            <a:xfrm flipH="1" flipV="1">
              <a:off x="1691953" y="4349243"/>
              <a:ext cx="2610" cy="98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Arc 55"/>
            <p:cNvSpPr/>
            <p:nvPr/>
          </p:nvSpPr>
          <p:spPr>
            <a:xfrm flipH="1" flipV="1">
              <a:off x="515866" y="3009129"/>
              <a:ext cx="4635240" cy="1438687"/>
            </a:xfrm>
            <a:prstGeom prst="arc">
              <a:avLst>
                <a:gd name="adj1" fmla="val 19873616"/>
                <a:gd name="adj2" fmla="val 2005058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TextBox 56"/>
          <p:cNvSpPr txBox="1"/>
          <p:nvPr/>
        </p:nvSpPr>
        <p:spPr>
          <a:xfrm>
            <a:off x="1066800" y="2940507"/>
            <a:ext cx="1083566" cy="400110"/>
          </a:xfrm>
          <a:prstGeom prst="rect">
            <a:avLst/>
          </a:prstGeom>
          <a:noFill/>
        </p:spPr>
        <p:txBody>
          <a:bodyPr wrap="none" rtlCol="0">
            <a:spAutoFit/>
          </a:bodyPr>
          <a:lstStyle/>
          <a:p>
            <a:r>
              <a:rPr lang="en-US" sz="2000" dirty="0" smtClean="0"/>
              <a:t>Pressure</a:t>
            </a:r>
            <a:endParaRPr lang="en-US" sz="2000" dirty="0"/>
          </a:p>
        </p:txBody>
      </p:sp>
      <p:sp>
        <p:nvSpPr>
          <p:cNvPr id="58" name="TextBox 57"/>
          <p:cNvSpPr txBox="1"/>
          <p:nvPr/>
        </p:nvSpPr>
        <p:spPr>
          <a:xfrm>
            <a:off x="1454639" y="3931107"/>
            <a:ext cx="678968" cy="400110"/>
          </a:xfrm>
          <a:prstGeom prst="rect">
            <a:avLst/>
          </a:prstGeom>
          <a:noFill/>
        </p:spPr>
        <p:txBody>
          <a:bodyPr wrap="none" rtlCol="0">
            <a:spAutoFit/>
          </a:bodyPr>
          <a:lstStyle/>
          <a:p>
            <a:r>
              <a:rPr lang="en-US" sz="2000" dirty="0" smtClean="0"/>
              <a:t>Flow</a:t>
            </a:r>
            <a:endParaRPr lang="en-US" sz="2000" dirty="0"/>
          </a:p>
        </p:txBody>
      </p:sp>
      <p:sp>
        <p:nvSpPr>
          <p:cNvPr id="59" name="TextBox 58"/>
          <p:cNvSpPr txBox="1"/>
          <p:nvPr/>
        </p:nvSpPr>
        <p:spPr>
          <a:xfrm>
            <a:off x="1184148" y="4921708"/>
            <a:ext cx="981807" cy="400110"/>
          </a:xfrm>
          <a:prstGeom prst="rect">
            <a:avLst/>
          </a:prstGeom>
          <a:noFill/>
        </p:spPr>
        <p:txBody>
          <a:bodyPr wrap="none" rtlCol="0">
            <a:spAutoFit/>
          </a:bodyPr>
          <a:lstStyle/>
          <a:p>
            <a:r>
              <a:rPr lang="en-US" sz="2000" dirty="0" smtClean="0"/>
              <a:t>Volume</a:t>
            </a:r>
            <a:endParaRPr lang="en-US" sz="2000" dirty="0"/>
          </a:p>
        </p:txBody>
      </p:sp>
      <p:cxnSp>
        <p:nvCxnSpPr>
          <p:cNvPr id="60" name="Straight Connector 59"/>
          <p:cNvCxnSpPr/>
          <p:nvPr/>
        </p:nvCxnSpPr>
        <p:spPr>
          <a:xfrm>
            <a:off x="2181605" y="3197051"/>
            <a:ext cx="5045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165955" y="2272010"/>
            <a:ext cx="50779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15853" y="4252433"/>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882756" y="4279026"/>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2355246" y="4279027"/>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itle 1"/>
          <p:cNvSpPr>
            <a:spLocks noGrp="1"/>
          </p:cNvSpPr>
          <p:nvPr>
            <p:ph type="title"/>
          </p:nvPr>
        </p:nvSpPr>
        <p:spPr>
          <a:xfrm>
            <a:off x="548640" y="548640"/>
            <a:ext cx="8229600" cy="822960"/>
          </a:xfrm>
        </p:spPr>
        <p:txBody>
          <a:bodyPr>
            <a:noAutofit/>
          </a:bodyPr>
          <a:lstStyle/>
          <a:p>
            <a:r>
              <a:rPr lang="en-US" dirty="0" smtClean="0"/>
              <a:t>Our Patient’s Waveforms</a:t>
            </a:r>
            <a:endParaRPr lang="en-US" dirty="0"/>
          </a:p>
        </p:txBody>
      </p:sp>
      <p:cxnSp>
        <p:nvCxnSpPr>
          <p:cNvPr id="68" name="Straight Arrow Connector 67"/>
          <p:cNvCxnSpPr/>
          <p:nvPr/>
        </p:nvCxnSpPr>
        <p:spPr>
          <a:xfrm flipH="1" flipV="1">
            <a:off x="4122807" y="5257800"/>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5889710" y="5284393"/>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362200" y="5284394"/>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60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60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6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par>
                                <p:cTn id="30" presetID="10" presetClass="entr" presetSubtype="0"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Hyperinflation</a:t>
            </a:r>
            <a:endParaRPr lang="en-US" dirty="0"/>
          </a:p>
        </p:txBody>
      </p:sp>
      <p:sp>
        <p:nvSpPr>
          <p:cNvPr id="7" name="Text Placeholder 2"/>
          <p:cNvSpPr txBox="1">
            <a:spLocks/>
          </p:cNvSpPr>
          <p:nvPr/>
        </p:nvSpPr>
        <p:spPr bwMode="auto">
          <a:xfrm>
            <a:off x="457200" y="6400800"/>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800" b="1" dirty="0">
                <a:latin typeface="Helvetica" charset="0"/>
              </a:rPr>
              <a:t>Chest. 2015;147(6):1671-1680. </a:t>
            </a:r>
          </a:p>
        </p:txBody>
      </p:sp>
      <p:pic>
        <p:nvPicPr>
          <p:cNvPr id="10" name="Picture 12" descr="Co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152399" y="2390187"/>
            <a:ext cx="8739393" cy="324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047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Trapping</a:t>
            </a:r>
            <a:endParaRPr lang="en-US" dirty="0"/>
          </a:p>
        </p:txBody>
      </p:sp>
      <p:pic>
        <p:nvPicPr>
          <p:cNvPr id="3076" name="Picture 4" descr="http://www.pharmaceutical-networking.com/wp-content/uploads/2011/01/Chronic-Obstructive-Pulmonary-Disease.bmp">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88" t="13222"/>
          <a:stretch/>
        </p:blipFill>
        <p:spPr bwMode="auto">
          <a:xfrm>
            <a:off x="6474439" y="2590800"/>
            <a:ext cx="2669561" cy="322361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img.medscape.com/pi/emed/ckb/pulmonology/295571-1347017-304068-1544019.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179"/>
          <a:stretch/>
        </p:blipFill>
        <p:spPr bwMode="auto">
          <a:xfrm>
            <a:off x="76200" y="2057400"/>
            <a:ext cx="6334125" cy="341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915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hyperinflation or air trapping</a:t>
            </a:r>
            <a:endParaRPr lang="en-US" dirty="0"/>
          </a:p>
        </p:txBody>
      </p:sp>
      <p:sp>
        <p:nvSpPr>
          <p:cNvPr id="3" name="Content Placeholder 2"/>
          <p:cNvSpPr>
            <a:spLocks noGrp="1"/>
          </p:cNvSpPr>
          <p:nvPr>
            <p:ph idx="1"/>
          </p:nvPr>
        </p:nvSpPr>
        <p:spPr>
          <a:xfrm>
            <a:off x="609600" y="1607267"/>
            <a:ext cx="7498080" cy="3880886"/>
          </a:xfrm>
        </p:spPr>
        <p:txBody>
          <a:bodyPr>
            <a:normAutofit/>
          </a:bodyPr>
          <a:lstStyle/>
          <a:p>
            <a:pPr marL="342900" indent="-342900">
              <a:buFont typeface="Arial" panose="020B0604020202020204" pitchFamily="34" charset="0"/>
              <a:buChar char="•"/>
            </a:pPr>
            <a:r>
              <a:rPr lang="en-US" sz="2800" dirty="0" smtClean="0"/>
              <a:t>Barotrauma/</a:t>
            </a:r>
            <a:r>
              <a:rPr lang="en-US" sz="2800" dirty="0" err="1" smtClean="0"/>
              <a:t>volutrauma</a:t>
            </a:r>
            <a:endParaRPr lang="en-US" sz="2800" dirty="0" smtClean="0"/>
          </a:p>
          <a:p>
            <a:pPr marL="342900" indent="-342900">
              <a:buFont typeface="Arial" panose="020B0604020202020204" pitchFamily="34" charset="0"/>
              <a:buChar char="•"/>
            </a:pPr>
            <a:r>
              <a:rPr lang="en-US" sz="2800" dirty="0" smtClean="0"/>
              <a:t>Decreased venous return, preload, and cardiac output</a:t>
            </a:r>
          </a:p>
          <a:p>
            <a:endParaRPr lang="en-US" sz="2800" dirty="0" smtClean="0"/>
          </a:p>
        </p:txBody>
      </p:sp>
      <p:pic>
        <p:nvPicPr>
          <p:cNvPr id="1026" name="Picture 2" descr="http://static.flickr.com/27/47767890_eaf470edcc_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47710"/>
            <a:ext cx="2819400" cy="3243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wisegeek.com/ecg-monitor-in-hospital.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983" t="10820" r="15069" b="70595"/>
          <a:stretch/>
        </p:blipFill>
        <p:spPr bwMode="auto">
          <a:xfrm>
            <a:off x="3886200" y="3547710"/>
            <a:ext cx="3917523" cy="178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27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93709"/>
          </a:xfrm>
        </p:spPr>
        <p:txBody>
          <a:bodyPr>
            <a:normAutofit/>
          </a:bodyPr>
          <a:lstStyle/>
          <a:p>
            <a:r>
              <a:rPr lang="en-US" sz="3600" dirty="0" smtClean="0"/>
              <a:t>How to reduce hyperinflation or air trapping</a:t>
            </a:r>
            <a:endParaRPr lang="en-US" sz="3600" dirty="0"/>
          </a:p>
        </p:txBody>
      </p:sp>
      <p:sp>
        <p:nvSpPr>
          <p:cNvPr id="3" name="Content Placeholder 2"/>
          <p:cNvSpPr>
            <a:spLocks noGrp="1"/>
          </p:cNvSpPr>
          <p:nvPr>
            <p:ph idx="1"/>
          </p:nvPr>
        </p:nvSpPr>
        <p:spPr>
          <a:xfrm>
            <a:off x="762000" y="1295400"/>
            <a:ext cx="7498080" cy="3880886"/>
          </a:xfrm>
        </p:spPr>
        <p:txBody>
          <a:bodyPr>
            <a:normAutofit/>
          </a:bodyPr>
          <a:lstStyle/>
          <a:p>
            <a:pPr marL="342900" indent="-342900">
              <a:buFont typeface="Arial" panose="020B0604020202020204" pitchFamily="34" charset="0"/>
              <a:buChar char="•"/>
            </a:pPr>
            <a:r>
              <a:rPr lang="en-US" sz="2800" dirty="0" smtClean="0"/>
              <a:t>Reduce respiratory rate</a:t>
            </a:r>
          </a:p>
          <a:p>
            <a:pPr marL="342900" indent="-342900">
              <a:buFont typeface="Arial" panose="020B0604020202020204" pitchFamily="34" charset="0"/>
              <a:buChar char="•"/>
            </a:pPr>
            <a:r>
              <a:rPr lang="en-US" sz="2800" dirty="0" smtClean="0"/>
              <a:t>Reduce tidal volume</a:t>
            </a:r>
          </a:p>
          <a:p>
            <a:pPr marL="342900" indent="-342900">
              <a:buFont typeface="Arial" panose="020B0604020202020204" pitchFamily="34" charset="0"/>
              <a:buChar char="•"/>
            </a:pPr>
            <a:r>
              <a:rPr lang="en-US" sz="2800" dirty="0" smtClean="0"/>
              <a:t>Increase expiratory time</a:t>
            </a:r>
          </a:p>
          <a:p>
            <a:pPr marL="801688" lvl="2" indent="-342900">
              <a:buFont typeface="Arial" panose="020B0604020202020204" pitchFamily="34" charset="0"/>
              <a:buChar char="•"/>
            </a:pPr>
            <a:r>
              <a:rPr lang="en-US" dirty="0" smtClean="0"/>
              <a:t>Increase inspiratory flow rate (VAC)</a:t>
            </a:r>
          </a:p>
          <a:p>
            <a:pPr marL="801688" lvl="2" indent="-342900">
              <a:buFont typeface="Arial" panose="020B0604020202020204" pitchFamily="34" charset="0"/>
              <a:buChar char="•"/>
            </a:pPr>
            <a:r>
              <a:rPr lang="en-US" dirty="0" smtClean="0"/>
              <a:t>Decrease inspiratory time (PAC)</a:t>
            </a:r>
          </a:p>
          <a:p>
            <a:pPr marL="342900" indent="-342900">
              <a:buFont typeface="Arial" panose="020B0604020202020204" pitchFamily="34" charset="0"/>
              <a:buChar char="•"/>
            </a:pPr>
            <a:r>
              <a:rPr lang="en-US" sz="2800" dirty="0" smtClean="0"/>
              <a:t>Tolerate increased PCO</a:t>
            </a:r>
            <a:r>
              <a:rPr lang="en-US" sz="2800" baseline="-25000" dirty="0" smtClean="0"/>
              <a:t>2</a:t>
            </a:r>
          </a:p>
          <a:p>
            <a:endParaRPr lang="en-US" sz="2800" dirty="0" smtClean="0"/>
          </a:p>
        </p:txBody>
      </p:sp>
      <p:pic>
        <p:nvPicPr>
          <p:cNvPr id="4" name="Picture 12" descr="Co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100" b="-137"/>
          <a:stretch/>
        </p:blipFill>
        <p:spPr bwMode="auto">
          <a:xfrm>
            <a:off x="675088" y="4495800"/>
            <a:ext cx="7173512" cy="218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1935163"/>
          </a:xfrm>
        </p:spPr>
        <p:txBody>
          <a:bodyPr>
            <a:normAutofit/>
          </a:bodyPr>
          <a:lstStyle/>
          <a:p>
            <a:pPr marL="0" indent="0">
              <a:buNone/>
            </a:pPr>
            <a:r>
              <a:rPr lang="en-US" sz="2800" i="1" dirty="0" smtClean="0"/>
              <a:t>The patient’s RR is decreased to 16.  His new settings are VAC with a </a:t>
            </a:r>
            <a:r>
              <a:rPr lang="en-US" sz="2800" i="1" dirty="0" err="1" smtClean="0"/>
              <a:t>Vt</a:t>
            </a:r>
            <a:r>
              <a:rPr lang="en-US" sz="2800" i="1" dirty="0" smtClean="0"/>
              <a:t> of 6 cc/kg, RR of 16, PEEP of 5, and an FiO</a:t>
            </a:r>
            <a:r>
              <a:rPr lang="en-US" sz="2800" i="1" baseline="-25000" dirty="0" smtClean="0"/>
              <a:t>2</a:t>
            </a:r>
            <a:r>
              <a:rPr lang="en-US" sz="2800" i="1" dirty="0" smtClean="0"/>
              <a:t> of 40 %.  After 30 min his HR is 80, BP is 110/65, and his sat is 98%.  You send a repeat ABG.  </a:t>
            </a:r>
            <a:endParaRPr lang="en-US" sz="2800" i="1" dirty="0"/>
          </a:p>
        </p:txBody>
      </p:sp>
      <p:sp>
        <p:nvSpPr>
          <p:cNvPr id="5" name="Content Placeholder 2"/>
          <p:cNvSpPr txBox="1">
            <a:spLocks/>
          </p:cNvSpPr>
          <p:nvPr/>
        </p:nvSpPr>
        <p:spPr>
          <a:xfrm>
            <a:off x="1600200" y="3886200"/>
            <a:ext cx="3048000" cy="2316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800" i="1" dirty="0" smtClean="0"/>
              <a:t>ABG: </a:t>
            </a:r>
          </a:p>
          <a:p>
            <a:pPr marL="0" indent="0">
              <a:spcBef>
                <a:spcPts val="0"/>
              </a:spcBef>
              <a:buFont typeface="Arial" panose="020B0604020202020204" pitchFamily="34" charset="0"/>
              <a:buNone/>
            </a:pPr>
            <a:r>
              <a:rPr lang="en-US" sz="2800" i="1" dirty="0"/>
              <a:t> </a:t>
            </a:r>
            <a:r>
              <a:rPr lang="en-US" sz="2800" i="1" dirty="0" smtClean="0"/>
              <a:t> pH: 7.32</a:t>
            </a:r>
          </a:p>
          <a:p>
            <a:pPr marL="0" indent="0">
              <a:spcBef>
                <a:spcPts val="0"/>
              </a:spcBef>
              <a:buFont typeface="Arial" panose="020B0604020202020204" pitchFamily="34" charset="0"/>
              <a:buNone/>
            </a:pPr>
            <a:r>
              <a:rPr lang="en-US" sz="2800" i="1" dirty="0" smtClean="0"/>
              <a:t>  pCO</a:t>
            </a:r>
            <a:r>
              <a:rPr lang="en-US" sz="2800" i="1" baseline="-25000" dirty="0" smtClean="0"/>
              <a:t>2</a:t>
            </a:r>
            <a:r>
              <a:rPr lang="en-US" sz="2800" i="1" dirty="0" smtClean="0"/>
              <a:t>: 56</a:t>
            </a:r>
          </a:p>
          <a:p>
            <a:pPr marL="0" indent="0">
              <a:spcBef>
                <a:spcPts val="0"/>
              </a:spcBef>
              <a:buFont typeface="Arial" panose="020B0604020202020204" pitchFamily="34" charset="0"/>
              <a:buNone/>
            </a:pPr>
            <a:r>
              <a:rPr lang="en-US" sz="2800" i="1" dirty="0" smtClean="0"/>
              <a:t>  pO</a:t>
            </a:r>
            <a:r>
              <a:rPr lang="en-US" sz="2800" i="1" baseline="-25000" dirty="0" smtClean="0"/>
              <a:t>2</a:t>
            </a:r>
            <a:r>
              <a:rPr lang="en-US" sz="2800" i="1" dirty="0" smtClean="0"/>
              <a:t>: 84</a:t>
            </a:r>
            <a:endParaRPr lang="en-US" sz="2800" i="1" dirty="0"/>
          </a:p>
        </p:txBody>
      </p:sp>
      <p:pic>
        <p:nvPicPr>
          <p:cNvPr id="14338" name="Picture 2" descr="Image result for thumbs u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89419"/>
            <a:ext cx="2857500" cy="324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p:cTn id="11" dur="500" fill="hold"/>
                                        <p:tgtEl>
                                          <p:spTgt spid="14338"/>
                                        </p:tgtEl>
                                        <p:attrNameLst>
                                          <p:attrName>ppt_w</p:attrName>
                                        </p:attrNameLst>
                                      </p:cBhvr>
                                      <p:tavLst>
                                        <p:tav tm="0">
                                          <p:val>
                                            <p:fltVal val="0"/>
                                          </p:val>
                                        </p:tav>
                                        <p:tav tm="100000">
                                          <p:val>
                                            <p:strVal val="#ppt_w"/>
                                          </p:val>
                                        </p:tav>
                                      </p:tavLst>
                                    </p:anim>
                                    <p:anim calcmode="lin" valueType="num">
                                      <p:cBhvr>
                                        <p:cTn id="12" dur="500" fill="hold"/>
                                        <p:tgtEl>
                                          <p:spTgt spid="14338"/>
                                        </p:tgtEl>
                                        <p:attrNameLst>
                                          <p:attrName>ppt_h</p:attrName>
                                        </p:attrNameLst>
                                      </p:cBhvr>
                                      <p:tavLst>
                                        <p:tav tm="0">
                                          <p:val>
                                            <p:fltVal val="0"/>
                                          </p:val>
                                        </p:tav>
                                        <p:tav tm="100000">
                                          <p:val>
                                            <p:strVal val="#ppt_h"/>
                                          </p:val>
                                        </p:tav>
                                      </p:tavLst>
                                    </p:anim>
                                    <p:animEffect transition="in" filter="fade">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63496" y="3413760"/>
            <a:ext cx="5002696" cy="3200400"/>
            <a:chOff x="12594" y="2183980"/>
            <a:chExt cx="3803704" cy="2433362"/>
          </a:xfrm>
        </p:grpSpPr>
        <p:pic>
          <p:nvPicPr>
            <p:cNvPr id="1028" name="Picture 4" descr="Image result for copd spirometr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9" t="4706" b="46367"/>
            <a:stretch/>
          </p:blipFill>
          <p:spPr bwMode="auto">
            <a:xfrm>
              <a:off x="188926" y="2660073"/>
              <a:ext cx="3240074" cy="19572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opd spirometr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790" r="93866" b="32420"/>
            <a:stretch/>
          </p:blipFill>
          <p:spPr bwMode="auto">
            <a:xfrm>
              <a:off x="12594" y="2819400"/>
              <a:ext cx="210337" cy="1351763"/>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1390493" y="2183980"/>
              <a:ext cx="2425805" cy="2138638"/>
            </a:xfrm>
            <a:custGeom>
              <a:avLst/>
              <a:gdLst>
                <a:gd name="connsiteX0" fmla="*/ 7557 w 2425805"/>
                <a:gd name="connsiteY0" fmla="*/ 483650 h 2138638"/>
                <a:gd name="connsiteX1" fmla="*/ 75570 w 2425805"/>
                <a:gd name="connsiteY1" fmla="*/ 559220 h 2138638"/>
                <a:gd name="connsiteX2" fmla="*/ 113355 w 2425805"/>
                <a:gd name="connsiteY2" fmla="*/ 627233 h 2138638"/>
                <a:gd name="connsiteX3" fmla="*/ 136026 w 2425805"/>
                <a:gd name="connsiteY3" fmla="*/ 649904 h 2138638"/>
                <a:gd name="connsiteX4" fmla="*/ 181368 w 2425805"/>
                <a:gd name="connsiteY4" fmla="*/ 680132 h 2138638"/>
                <a:gd name="connsiteX5" fmla="*/ 196482 w 2425805"/>
                <a:gd name="connsiteY5" fmla="*/ 702803 h 2138638"/>
                <a:gd name="connsiteX6" fmla="*/ 241824 w 2425805"/>
                <a:gd name="connsiteY6" fmla="*/ 748146 h 2138638"/>
                <a:gd name="connsiteX7" fmla="*/ 272052 w 2425805"/>
                <a:gd name="connsiteY7" fmla="*/ 793488 h 2138638"/>
                <a:gd name="connsiteX8" fmla="*/ 287167 w 2425805"/>
                <a:gd name="connsiteY8" fmla="*/ 816159 h 2138638"/>
                <a:gd name="connsiteX9" fmla="*/ 324952 w 2425805"/>
                <a:gd name="connsiteY9" fmla="*/ 884172 h 2138638"/>
                <a:gd name="connsiteX10" fmla="*/ 377851 w 2425805"/>
                <a:gd name="connsiteY10" fmla="*/ 944628 h 2138638"/>
                <a:gd name="connsiteX11" fmla="*/ 423193 w 2425805"/>
                <a:gd name="connsiteY11" fmla="*/ 1012641 h 2138638"/>
                <a:gd name="connsiteX12" fmla="*/ 460978 w 2425805"/>
                <a:gd name="connsiteY12" fmla="*/ 1050427 h 2138638"/>
                <a:gd name="connsiteX13" fmla="*/ 491206 w 2425805"/>
                <a:gd name="connsiteY13" fmla="*/ 1095769 h 2138638"/>
                <a:gd name="connsiteX14" fmla="*/ 513877 w 2425805"/>
                <a:gd name="connsiteY14" fmla="*/ 1118440 h 2138638"/>
                <a:gd name="connsiteX15" fmla="*/ 544105 w 2425805"/>
                <a:gd name="connsiteY15" fmla="*/ 1156225 h 2138638"/>
                <a:gd name="connsiteX16" fmla="*/ 551662 w 2425805"/>
                <a:gd name="connsiteY16" fmla="*/ 1178896 h 2138638"/>
                <a:gd name="connsiteX17" fmla="*/ 566776 w 2425805"/>
                <a:gd name="connsiteY17" fmla="*/ 1201567 h 2138638"/>
                <a:gd name="connsiteX18" fmla="*/ 597005 w 2425805"/>
                <a:gd name="connsiteY18" fmla="*/ 1246909 h 2138638"/>
                <a:gd name="connsiteX19" fmla="*/ 634790 w 2425805"/>
                <a:gd name="connsiteY19" fmla="*/ 1360265 h 2138638"/>
                <a:gd name="connsiteX20" fmla="*/ 672575 w 2425805"/>
                <a:gd name="connsiteY20" fmla="*/ 1413164 h 2138638"/>
                <a:gd name="connsiteX21" fmla="*/ 687689 w 2425805"/>
                <a:gd name="connsiteY21" fmla="*/ 1435835 h 2138638"/>
                <a:gd name="connsiteX22" fmla="*/ 710360 w 2425805"/>
                <a:gd name="connsiteY22" fmla="*/ 1458506 h 2138638"/>
                <a:gd name="connsiteX23" fmla="*/ 740588 w 2425805"/>
                <a:gd name="connsiteY23" fmla="*/ 1503848 h 2138638"/>
                <a:gd name="connsiteX24" fmla="*/ 748145 w 2425805"/>
                <a:gd name="connsiteY24" fmla="*/ 1526519 h 2138638"/>
                <a:gd name="connsiteX25" fmla="*/ 778373 w 2425805"/>
                <a:gd name="connsiteY25" fmla="*/ 1571861 h 2138638"/>
                <a:gd name="connsiteX26" fmla="*/ 801044 w 2425805"/>
                <a:gd name="connsiteY26" fmla="*/ 1617203 h 2138638"/>
                <a:gd name="connsiteX27" fmla="*/ 838829 w 2425805"/>
                <a:gd name="connsiteY27" fmla="*/ 1654989 h 2138638"/>
                <a:gd name="connsiteX28" fmla="*/ 853943 w 2425805"/>
                <a:gd name="connsiteY28" fmla="*/ 1677660 h 2138638"/>
                <a:gd name="connsiteX29" fmla="*/ 876614 w 2425805"/>
                <a:gd name="connsiteY29" fmla="*/ 1685217 h 2138638"/>
                <a:gd name="connsiteX30" fmla="*/ 921957 w 2425805"/>
                <a:gd name="connsiteY30" fmla="*/ 1715445 h 2138638"/>
                <a:gd name="connsiteX31" fmla="*/ 944628 w 2425805"/>
                <a:gd name="connsiteY31" fmla="*/ 1730559 h 2138638"/>
                <a:gd name="connsiteX32" fmla="*/ 967299 w 2425805"/>
                <a:gd name="connsiteY32" fmla="*/ 1753230 h 2138638"/>
                <a:gd name="connsiteX33" fmla="*/ 989970 w 2425805"/>
                <a:gd name="connsiteY33" fmla="*/ 1760787 h 2138638"/>
                <a:gd name="connsiteX34" fmla="*/ 1012641 w 2425805"/>
                <a:gd name="connsiteY34" fmla="*/ 1775901 h 2138638"/>
                <a:gd name="connsiteX35" fmla="*/ 1057983 w 2425805"/>
                <a:gd name="connsiteY35" fmla="*/ 1813686 h 2138638"/>
                <a:gd name="connsiteX36" fmla="*/ 1080654 w 2425805"/>
                <a:gd name="connsiteY36" fmla="*/ 1821243 h 2138638"/>
                <a:gd name="connsiteX37" fmla="*/ 1171338 w 2425805"/>
                <a:gd name="connsiteY37" fmla="*/ 1881699 h 2138638"/>
                <a:gd name="connsiteX38" fmla="*/ 1194009 w 2425805"/>
                <a:gd name="connsiteY38" fmla="*/ 1889256 h 2138638"/>
                <a:gd name="connsiteX39" fmla="*/ 1231795 w 2425805"/>
                <a:gd name="connsiteY39" fmla="*/ 1911927 h 2138638"/>
                <a:gd name="connsiteX40" fmla="*/ 1254466 w 2425805"/>
                <a:gd name="connsiteY40" fmla="*/ 1927041 h 2138638"/>
                <a:gd name="connsiteX41" fmla="*/ 1284694 w 2425805"/>
                <a:gd name="connsiteY41" fmla="*/ 1934599 h 2138638"/>
                <a:gd name="connsiteX42" fmla="*/ 1307365 w 2425805"/>
                <a:gd name="connsiteY42" fmla="*/ 1942156 h 2138638"/>
                <a:gd name="connsiteX43" fmla="*/ 1367821 w 2425805"/>
                <a:gd name="connsiteY43" fmla="*/ 1964827 h 2138638"/>
                <a:gd name="connsiteX44" fmla="*/ 1413163 w 2425805"/>
                <a:gd name="connsiteY44" fmla="*/ 1979941 h 2138638"/>
                <a:gd name="connsiteX45" fmla="*/ 1458505 w 2425805"/>
                <a:gd name="connsiteY45" fmla="*/ 2010169 h 2138638"/>
                <a:gd name="connsiteX46" fmla="*/ 1518962 w 2425805"/>
                <a:gd name="connsiteY46" fmla="*/ 2025283 h 2138638"/>
                <a:gd name="connsiteX47" fmla="*/ 1586975 w 2425805"/>
                <a:gd name="connsiteY47" fmla="*/ 2047954 h 2138638"/>
                <a:gd name="connsiteX48" fmla="*/ 1609646 w 2425805"/>
                <a:gd name="connsiteY48" fmla="*/ 2055511 h 2138638"/>
                <a:gd name="connsiteX49" fmla="*/ 1662545 w 2425805"/>
                <a:gd name="connsiteY49" fmla="*/ 2063068 h 2138638"/>
                <a:gd name="connsiteX50" fmla="*/ 1745672 w 2425805"/>
                <a:gd name="connsiteY50" fmla="*/ 2085739 h 2138638"/>
                <a:gd name="connsiteX51" fmla="*/ 1806128 w 2425805"/>
                <a:gd name="connsiteY51" fmla="*/ 2100853 h 2138638"/>
                <a:gd name="connsiteX52" fmla="*/ 1851471 w 2425805"/>
                <a:gd name="connsiteY52" fmla="*/ 2108410 h 2138638"/>
                <a:gd name="connsiteX53" fmla="*/ 1904370 w 2425805"/>
                <a:gd name="connsiteY53" fmla="*/ 2115967 h 2138638"/>
                <a:gd name="connsiteX54" fmla="*/ 1934598 w 2425805"/>
                <a:gd name="connsiteY54" fmla="*/ 2123524 h 2138638"/>
                <a:gd name="connsiteX55" fmla="*/ 2040396 w 2425805"/>
                <a:gd name="connsiteY55" fmla="*/ 2138638 h 2138638"/>
                <a:gd name="connsiteX56" fmla="*/ 2123524 w 2425805"/>
                <a:gd name="connsiteY56" fmla="*/ 2123524 h 2138638"/>
                <a:gd name="connsiteX57" fmla="*/ 2153752 w 2425805"/>
                <a:gd name="connsiteY57" fmla="*/ 2100853 h 2138638"/>
                <a:gd name="connsiteX58" fmla="*/ 2206651 w 2425805"/>
                <a:gd name="connsiteY58" fmla="*/ 2047954 h 2138638"/>
                <a:gd name="connsiteX59" fmla="*/ 2251993 w 2425805"/>
                <a:gd name="connsiteY59" fmla="*/ 2010169 h 2138638"/>
                <a:gd name="connsiteX60" fmla="*/ 2282221 w 2425805"/>
                <a:gd name="connsiteY60" fmla="*/ 1957270 h 2138638"/>
                <a:gd name="connsiteX61" fmla="*/ 2320006 w 2425805"/>
                <a:gd name="connsiteY61" fmla="*/ 1775901 h 2138638"/>
                <a:gd name="connsiteX62" fmla="*/ 2357791 w 2425805"/>
                <a:gd name="connsiteY62" fmla="*/ 1685217 h 2138638"/>
                <a:gd name="connsiteX63" fmla="*/ 2380462 w 2425805"/>
                <a:gd name="connsiteY63" fmla="*/ 1624760 h 2138638"/>
                <a:gd name="connsiteX64" fmla="*/ 2388019 w 2425805"/>
                <a:gd name="connsiteY64" fmla="*/ 1586975 h 2138638"/>
                <a:gd name="connsiteX65" fmla="*/ 2403133 w 2425805"/>
                <a:gd name="connsiteY65" fmla="*/ 1564304 h 2138638"/>
                <a:gd name="connsiteX66" fmla="*/ 2425805 w 2425805"/>
                <a:gd name="connsiteY66" fmla="*/ 1496291 h 2138638"/>
                <a:gd name="connsiteX67" fmla="*/ 2418247 w 2425805"/>
                <a:gd name="connsiteY67" fmla="*/ 619676 h 2138638"/>
                <a:gd name="connsiteX68" fmla="*/ 2410690 w 2425805"/>
                <a:gd name="connsiteY68" fmla="*/ 589448 h 2138638"/>
                <a:gd name="connsiteX69" fmla="*/ 2403133 w 2425805"/>
                <a:gd name="connsiteY69" fmla="*/ 513878 h 2138638"/>
                <a:gd name="connsiteX70" fmla="*/ 2388019 w 2425805"/>
                <a:gd name="connsiteY70" fmla="*/ 385408 h 2138638"/>
                <a:gd name="connsiteX71" fmla="*/ 2372905 w 2425805"/>
                <a:gd name="connsiteY71" fmla="*/ 355180 h 2138638"/>
                <a:gd name="connsiteX72" fmla="*/ 2320006 w 2425805"/>
                <a:gd name="connsiteY72" fmla="*/ 294724 h 2138638"/>
                <a:gd name="connsiteX73" fmla="*/ 2297335 w 2425805"/>
                <a:gd name="connsiteY73" fmla="*/ 287167 h 2138638"/>
                <a:gd name="connsiteX74" fmla="*/ 2161309 w 2425805"/>
                <a:gd name="connsiteY74" fmla="*/ 249382 h 2138638"/>
                <a:gd name="connsiteX75" fmla="*/ 2108409 w 2425805"/>
                <a:gd name="connsiteY75" fmla="*/ 226711 h 2138638"/>
                <a:gd name="connsiteX76" fmla="*/ 2078181 w 2425805"/>
                <a:gd name="connsiteY76" fmla="*/ 219154 h 2138638"/>
                <a:gd name="connsiteX77" fmla="*/ 2047953 w 2425805"/>
                <a:gd name="connsiteY77" fmla="*/ 204040 h 2138638"/>
                <a:gd name="connsiteX78" fmla="*/ 1972383 w 2425805"/>
                <a:gd name="connsiteY78" fmla="*/ 151141 h 2138638"/>
                <a:gd name="connsiteX79" fmla="*/ 1836357 w 2425805"/>
                <a:gd name="connsiteY79" fmla="*/ 113356 h 2138638"/>
                <a:gd name="connsiteX80" fmla="*/ 1685216 w 2425805"/>
                <a:gd name="connsiteY80" fmla="*/ 98241 h 2138638"/>
                <a:gd name="connsiteX81" fmla="*/ 1632317 w 2425805"/>
                <a:gd name="connsiteY81" fmla="*/ 83127 h 2138638"/>
                <a:gd name="connsiteX82" fmla="*/ 1405606 w 2425805"/>
                <a:gd name="connsiteY82" fmla="*/ 22671 h 2138638"/>
                <a:gd name="connsiteX83" fmla="*/ 1345150 w 2425805"/>
                <a:gd name="connsiteY83" fmla="*/ 15114 h 2138638"/>
                <a:gd name="connsiteX84" fmla="*/ 1027755 w 2425805"/>
                <a:gd name="connsiteY84" fmla="*/ 0 h 2138638"/>
                <a:gd name="connsiteX85" fmla="*/ 710360 w 2425805"/>
                <a:gd name="connsiteY85" fmla="*/ 7557 h 2138638"/>
                <a:gd name="connsiteX86" fmla="*/ 665018 w 2425805"/>
                <a:gd name="connsiteY86" fmla="*/ 22671 h 2138638"/>
                <a:gd name="connsiteX87" fmla="*/ 619676 w 2425805"/>
                <a:gd name="connsiteY87" fmla="*/ 37785 h 2138638"/>
                <a:gd name="connsiteX88" fmla="*/ 521434 w 2425805"/>
                <a:gd name="connsiteY88" fmla="*/ 68013 h 2138638"/>
                <a:gd name="connsiteX89" fmla="*/ 498763 w 2425805"/>
                <a:gd name="connsiteY89" fmla="*/ 83127 h 2138638"/>
                <a:gd name="connsiteX90" fmla="*/ 445864 w 2425805"/>
                <a:gd name="connsiteY90" fmla="*/ 98241 h 2138638"/>
                <a:gd name="connsiteX91" fmla="*/ 423193 w 2425805"/>
                <a:gd name="connsiteY91" fmla="*/ 113356 h 2138638"/>
                <a:gd name="connsiteX92" fmla="*/ 324952 w 2425805"/>
                <a:gd name="connsiteY92" fmla="*/ 143584 h 2138638"/>
                <a:gd name="connsiteX93" fmla="*/ 249381 w 2425805"/>
                <a:gd name="connsiteY93" fmla="*/ 158698 h 2138638"/>
                <a:gd name="connsiteX94" fmla="*/ 226710 w 2425805"/>
                <a:gd name="connsiteY94" fmla="*/ 173812 h 2138638"/>
                <a:gd name="connsiteX95" fmla="*/ 204039 w 2425805"/>
                <a:gd name="connsiteY95" fmla="*/ 181369 h 2138638"/>
                <a:gd name="connsiteX96" fmla="*/ 151140 w 2425805"/>
                <a:gd name="connsiteY96" fmla="*/ 234268 h 2138638"/>
                <a:gd name="connsiteX97" fmla="*/ 60456 w 2425805"/>
                <a:gd name="connsiteY97" fmla="*/ 287167 h 2138638"/>
                <a:gd name="connsiteX98" fmla="*/ 7557 w 2425805"/>
                <a:gd name="connsiteY98" fmla="*/ 355180 h 2138638"/>
                <a:gd name="connsiteX99" fmla="*/ 0 w 2425805"/>
                <a:gd name="connsiteY99" fmla="*/ 377851 h 2138638"/>
                <a:gd name="connsiteX100" fmla="*/ 7557 w 2425805"/>
                <a:gd name="connsiteY100" fmla="*/ 453422 h 2138638"/>
                <a:gd name="connsiteX101" fmla="*/ 7557 w 2425805"/>
                <a:gd name="connsiteY101" fmla="*/ 483650 h 21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425805" h="2138638">
                  <a:moveTo>
                    <a:pt x="7557" y="483650"/>
                  </a:moveTo>
                  <a:cubicBezTo>
                    <a:pt x="18892" y="501283"/>
                    <a:pt x="63105" y="521826"/>
                    <a:pt x="75570" y="559220"/>
                  </a:cubicBezTo>
                  <a:cubicBezTo>
                    <a:pt x="85073" y="587728"/>
                    <a:pt x="87370" y="601248"/>
                    <a:pt x="113355" y="627233"/>
                  </a:cubicBezTo>
                  <a:cubicBezTo>
                    <a:pt x="120912" y="634790"/>
                    <a:pt x="127590" y="643343"/>
                    <a:pt x="136026" y="649904"/>
                  </a:cubicBezTo>
                  <a:cubicBezTo>
                    <a:pt x="150364" y="661056"/>
                    <a:pt x="181368" y="680132"/>
                    <a:pt x="181368" y="680132"/>
                  </a:cubicBezTo>
                  <a:cubicBezTo>
                    <a:pt x="186406" y="687689"/>
                    <a:pt x="190448" y="696015"/>
                    <a:pt x="196482" y="702803"/>
                  </a:cubicBezTo>
                  <a:cubicBezTo>
                    <a:pt x="210682" y="718779"/>
                    <a:pt x="229967" y="730361"/>
                    <a:pt x="241824" y="748146"/>
                  </a:cubicBezTo>
                  <a:lnTo>
                    <a:pt x="272052" y="793488"/>
                  </a:lnTo>
                  <a:lnTo>
                    <a:pt x="287167" y="816159"/>
                  </a:lnTo>
                  <a:cubicBezTo>
                    <a:pt x="314092" y="896934"/>
                    <a:pt x="285360" y="833268"/>
                    <a:pt x="324952" y="884172"/>
                  </a:cubicBezTo>
                  <a:cubicBezTo>
                    <a:pt x="372425" y="945209"/>
                    <a:pt x="333962" y="915369"/>
                    <a:pt x="377851" y="944628"/>
                  </a:cubicBezTo>
                  <a:lnTo>
                    <a:pt x="423193" y="1012641"/>
                  </a:lnTo>
                  <a:cubicBezTo>
                    <a:pt x="433073" y="1027462"/>
                    <a:pt x="448383" y="1037832"/>
                    <a:pt x="460978" y="1050427"/>
                  </a:cubicBezTo>
                  <a:cubicBezTo>
                    <a:pt x="473822" y="1063272"/>
                    <a:pt x="481130" y="1080655"/>
                    <a:pt x="491206" y="1095769"/>
                  </a:cubicBezTo>
                  <a:cubicBezTo>
                    <a:pt x="497134" y="1104661"/>
                    <a:pt x="506320" y="1110883"/>
                    <a:pt x="513877" y="1118440"/>
                  </a:cubicBezTo>
                  <a:cubicBezTo>
                    <a:pt x="532872" y="1175424"/>
                    <a:pt x="505040" y="1107393"/>
                    <a:pt x="544105" y="1156225"/>
                  </a:cubicBezTo>
                  <a:cubicBezTo>
                    <a:pt x="549081" y="1162445"/>
                    <a:pt x="548100" y="1171771"/>
                    <a:pt x="551662" y="1178896"/>
                  </a:cubicBezTo>
                  <a:cubicBezTo>
                    <a:pt x="555724" y="1187020"/>
                    <a:pt x="562270" y="1193681"/>
                    <a:pt x="566776" y="1201567"/>
                  </a:cubicBezTo>
                  <a:cubicBezTo>
                    <a:pt x="591176" y="1244267"/>
                    <a:pt x="570066" y="1219972"/>
                    <a:pt x="597005" y="1246909"/>
                  </a:cubicBezTo>
                  <a:lnTo>
                    <a:pt x="634790" y="1360265"/>
                  </a:lnTo>
                  <a:cubicBezTo>
                    <a:pt x="637016" y="1366944"/>
                    <a:pt x="672015" y="1412380"/>
                    <a:pt x="672575" y="1413164"/>
                  </a:cubicBezTo>
                  <a:cubicBezTo>
                    <a:pt x="677854" y="1420555"/>
                    <a:pt x="681875" y="1428858"/>
                    <a:pt x="687689" y="1435835"/>
                  </a:cubicBezTo>
                  <a:cubicBezTo>
                    <a:pt x="694531" y="1444045"/>
                    <a:pt x="703799" y="1450070"/>
                    <a:pt x="710360" y="1458506"/>
                  </a:cubicBezTo>
                  <a:cubicBezTo>
                    <a:pt x="721512" y="1472844"/>
                    <a:pt x="730512" y="1488734"/>
                    <a:pt x="740588" y="1503848"/>
                  </a:cubicBezTo>
                  <a:cubicBezTo>
                    <a:pt x="745007" y="1510476"/>
                    <a:pt x="744276" y="1519556"/>
                    <a:pt x="748145" y="1526519"/>
                  </a:cubicBezTo>
                  <a:cubicBezTo>
                    <a:pt x="756967" y="1542398"/>
                    <a:pt x="772629" y="1554628"/>
                    <a:pt x="778373" y="1571861"/>
                  </a:cubicBezTo>
                  <a:cubicBezTo>
                    <a:pt x="785508" y="1593265"/>
                    <a:pt x="785267" y="1599172"/>
                    <a:pt x="801044" y="1617203"/>
                  </a:cubicBezTo>
                  <a:cubicBezTo>
                    <a:pt x="812773" y="1630608"/>
                    <a:pt x="828949" y="1640168"/>
                    <a:pt x="838829" y="1654989"/>
                  </a:cubicBezTo>
                  <a:cubicBezTo>
                    <a:pt x="843867" y="1662546"/>
                    <a:pt x="846851" y="1671986"/>
                    <a:pt x="853943" y="1677660"/>
                  </a:cubicBezTo>
                  <a:cubicBezTo>
                    <a:pt x="860163" y="1682636"/>
                    <a:pt x="869651" y="1681349"/>
                    <a:pt x="876614" y="1685217"/>
                  </a:cubicBezTo>
                  <a:cubicBezTo>
                    <a:pt x="892493" y="1694039"/>
                    <a:pt x="906843" y="1705369"/>
                    <a:pt x="921957" y="1715445"/>
                  </a:cubicBezTo>
                  <a:lnTo>
                    <a:pt x="944628" y="1730559"/>
                  </a:lnTo>
                  <a:cubicBezTo>
                    <a:pt x="953520" y="1736487"/>
                    <a:pt x="958407" y="1747302"/>
                    <a:pt x="967299" y="1753230"/>
                  </a:cubicBezTo>
                  <a:cubicBezTo>
                    <a:pt x="973927" y="1757649"/>
                    <a:pt x="982413" y="1758268"/>
                    <a:pt x="989970" y="1760787"/>
                  </a:cubicBezTo>
                  <a:cubicBezTo>
                    <a:pt x="997527" y="1765825"/>
                    <a:pt x="1005664" y="1770087"/>
                    <a:pt x="1012641" y="1775901"/>
                  </a:cubicBezTo>
                  <a:cubicBezTo>
                    <a:pt x="1037711" y="1796792"/>
                    <a:pt x="1029839" y="1799614"/>
                    <a:pt x="1057983" y="1813686"/>
                  </a:cubicBezTo>
                  <a:cubicBezTo>
                    <a:pt x="1065108" y="1817248"/>
                    <a:pt x="1073097" y="1818724"/>
                    <a:pt x="1080654" y="1821243"/>
                  </a:cubicBezTo>
                  <a:lnTo>
                    <a:pt x="1171338" y="1881699"/>
                  </a:lnTo>
                  <a:cubicBezTo>
                    <a:pt x="1177966" y="1886118"/>
                    <a:pt x="1186452" y="1886737"/>
                    <a:pt x="1194009" y="1889256"/>
                  </a:cubicBezTo>
                  <a:cubicBezTo>
                    <a:pt x="1223533" y="1918778"/>
                    <a:pt x="1192553" y="1892306"/>
                    <a:pt x="1231795" y="1911927"/>
                  </a:cubicBezTo>
                  <a:cubicBezTo>
                    <a:pt x="1239919" y="1915989"/>
                    <a:pt x="1246118" y="1923463"/>
                    <a:pt x="1254466" y="1927041"/>
                  </a:cubicBezTo>
                  <a:cubicBezTo>
                    <a:pt x="1264012" y="1931132"/>
                    <a:pt x="1274707" y="1931746"/>
                    <a:pt x="1284694" y="1934599"/>
                  </a:cubicBezTo>
                  <a:cubicBezTo>
                    <a:pt x="1292353" y="1936788"/>
                    <a:pt x="1299808" y="1939637"/>
                    <a:pt x="1307365" y="1942156"/>
                  </a:cubicBezTo>
                  <a:cubicBezTo>
                    <a:pt x="1346818" y="1968458"/>
                    <a:pt x="1312510" y="1949742"/>
                    <a:pt x="1367821" y="1964827"/>
                  </a:cubicBezTo>
                  <a:cubicBezTo>
                    <a:pt x="1383191" y="1969019"/>
                    <a:pt x="1413163" y="1979941"/>
                    <a:pt x="1413163" y="1979941"/>
                  </a:cubicBezTo>
                  <a:cubicBezTo>
                    <a:pt x="1437798" y="2004576"/>
                    <a:pt x="1428430" y="2001967"/>
                    <a:pt x="1458505" y="2010169"/>
                  </a:cubicBezTo>
                  <a:cubicBezTo>
                    <a:pt x="1478546" y="2015635"/>
                    <a:pt x="1518962" y="2025283"/>
                    <a:pt x="1518962" y="2025283"/>
                  </a:cubicBezTo>
                  <a:cubicBezTo>
                    <a:pt x="1558405" y="2051579"/>
                    <a:pt x="1525887" y="2034379"/>
                    <a:pt x="1586975" y="2047954"/>
                  </a:cubicBezTo>
                  <a:cubicBezTo>
                    <a:pt x="1594751" y="2049682"/>
                    <a:pt x="1601835" y="2053949"/>
                    <a:pt x="1609646" y="2055511"/>
                  </a:cubicBezTo>
                  <a:cubicBezTo>
                    <a:pt x="1627112" y="2059004"/>
                    <a:pt x="1644912" y="2060549"/>
                    <a:pt x="1662545" y="2063068"/>
                  </a:cubicBezTo>
                  <a:cubicBezTo>
                    <a:pt x="1759818" y="2095492"/>
                    <a:pt x="1660221" y="2064376"/>
                    <a:pt x="1745672" y="2085739"/>
                  </a:cubicBezTo>
                  <a:cubicBezTo>
                    <a:pt x="1815588" y="2103218"/>
                    <a:pt x="1704000" y="2082285"/>
                    <a:pt x="1806128" y="2100853"/>
                  </a:cubicBezTo>
                  <a:cubicBezTo>
                    <a:pt x="1821204" y="2103594"/>
                    <a:pt x="1836326" y="2106080"/>
                    <a:pt x="1851471" y="2108410"/>
                  </a:cubicBezTo>
                  <a:cubicBezTo>
                    <a:pt x="1869076" y="2111118"/>
                    <a:pt x="1886845" y="2112781"/>
                    <a:pt x="1904370" y="2115967"/>
                  </a:cubicBezTo>
                  <a:cubicBezTo>
                    <a:pt x="1914589" y="2117825"/>
                    <a:pt x="1924353" y="2121817"/>
                    <a:pt x="1934598" y="2123524"/>
                  </a:cubicBezTo>
                  <a:cubicBezTo>
                    <a:pt x="1969737" y="2129381"/>
                    <a:pt x="2040396" y="2138638"/>
                    <a:pt x="2040396" y="2138638"/>
                  </a:cubicBezTo>
                  <a:cubicBezTo>
                    <a:pt x="2068105" y="2133600"/>
                    <a:pt x="2096806" y="2132430"/>
                    <a:pt x="2123524" y="2123524"/>
                  </a:cubicBezTo>
                  <a:cubicBezTo>
                    <a:pt x="2135473" y="2119541"/>
                    <a:pt x="2144432" y="2109325"/>
                    <a:pt x="2153752" y="2100853"/>
                  </a:cubicBezTo>
                  <a:cubicBezTo>
                    <a:pt x="2172204" y="2084079"/>
                    <a:pt x="2188327" y="2064868"/>
                    <a:pt x="2206651" y="2047954"/>
                  </a:cubicBezTo>
                  <a:cubicBezTo>
                    <a:pt x="2221108" y="2034610"/>
                    <a:pt x="2238081" y="2024081"/>
                    <a:pt x="2251993" y="2010169"/>
                  </a:cubicBezTo>
                  <a:cubicBezTo>
                    <a:pt x="2261082" y="2001080"/>
                    <a:pt x="2278270" y="1967148"/>
                    <a:pt x="2282221" y="1957270"/>
                  </a:cubicBezTo>
                  <a:cubicBezTo>
                    <a:pt x="2309998" y="1887827"/>
                    <a:pt x="2300119" y="1871356"/>
                    <a:pt x="2320006" y="1775901"/>
                  </a:cubicBezTo>
                  <a:cubicBezTo>
                    <a:pt x="2329331" y="1731139"/>
                    <a:pt x="2339803" y="1727190"/>
                    <a:pt x="2357791" y="1685217"/>
                  </a:cubicBezTo>
                  <a:cubicBezTo>
                    <a:pt x="2366269" y="1665435"/>
                    <a:pt x="2374133" y="1645331"/>
                    <a:pt x="2380462" y="1624760"/>
                  </a:cubicBezTo>
                  <a:cubicBezTo>
                    <a:pt x="2384239" y="1612484"/>
                    <a:pt x="2383509" y="1599002"/>
                    <a:pt x="2388019" y="1586975"/>
                  </a:cubicBezTo>
                  <a:cubicBezTo>
                    <a:pt x="2391208" y="1578471"/>
                    <a:pt x="2399640" y="1572688"/>
                    <a:pt x="2403133" y="1564304"/>
                  </a:cubicBezTo>
                  <a:cubicBezTo>
                    <a:pt x="2412325" y="1542245"/>
                    <a:pt x="2418248" y="1518962"/>
                    <a:pt x="2425805" y="1496291"/>
                  </a:cubicBezTo>
                  <a:cubicBezTo>
                    <a:pt x="2423286" y="1204086"/>
                    <a:pt x="2423117" y="911851"/>
                    <a:pt x="2418247" y="619676"/>
                  </a:cubicBezTo>
                  <a:cubicBezTo>
                    <a:pt x="2418074" y="609291"/>
                    <a:pt x="2412159" y="599730"/>
                    <a:pt x="2410690" y="589448"/>
                  </a:cubicBezTo>
                  <a:cubicBezTo>
                    <a:pt x="2407110" y="564387"/>
                    <a:pt x="2405929" y="539039"/>
                    <a:pt x="2403133" y="513878"/>
                  </a:cubicBezTo>
                  <a:cubicBezTo>
                    <a:pt x="2398371" y="471023"/>
                    <a:pt x="2396087" y="427765"/>
                    <a:pt x="2388019" y="385408"/>
                  </a:cubicBezTo>
                  <a:cubicBezTo>
                    <a:pt x="2385911" y="374342"/>
                    <a:pt x="2378701" y="364840"/>
                    <a:pt x="2372905" y="355180"/>
                  </a:cubicBezTo>
                  <a:cubicBezTo>
                    <a:pt x="2353473" y="322793"/>
                    <a:pt x="2349874" y="309658"/>
                    <a:pt x="2320006" y="294724"/>
                  </a:cubicBezTo>
                  <a:cubicBezTo>
                    <a:pt x="2312881" y="291162"/>
                    <a:pt x="2304892" y="289686"/>
                    <a:pt x="2297335" y="287167"/>
                  </a:cubicBezTo>
                  <a:cubicBezTo>
                    <a:pt x="2237282" y="247132"/>
                    <a:pt x="2306141" y="288881"/>
                    <a:pt x="2161309" y="249382"/>
                  </a:cubicBezTo>
                  <a:cubicBezTo>
                    <a:pt x="2142801" y="244334"/>
                    <a:pt x="2126438" y="233267"/>
                    <a:pt x="2108409" y="226711"/>
                  </a:cubicBezTo>
                  <a:cubicBezTo>
                    <a:pt x="2098648" y="223162"/>
                    <a:pt x="2087906" y="222801"/>
                    <a:pt x="2078181" y="219154"/>
                  </a:cubicBezTo>
                  <a:cubicBezTo>
                    <a:pt x="2067633" y="215198"/>
                    <a:pt x="2057429" y="210132"/>
                    <a:pt x="2047953" y="204040"/>
                  </a:cubicBezTo>
                  <a:cubicBezTo>
                    <a:pt x="2022088" y="187413"/>
                    <a:pt x="2002010" y="159371"/>
                    <a:pt x="1972383" y="151141"/>
                  </a:cubicBezTo>
                  <a:cubicBezTo>
                    <a:pt x="1927041" y="138546"/>
                    <a:pt x="1883128" y="118553"/>
                    <a:pt x="1836357" y="113356"/>
                  </a:cubicBezTo>
                  <a:cubicBezTo>
                    <a:pt x="1740690" y="102726"/>
                    <a:pt x="1791060" y="107864"/>
                    <a:pt x="1685216" y="98241"/>
                  </a:cubicBezTo>
                  <a:cubicBezTo>
                    <a:pt x="1609566" y="79328"/>
                    <a:pt x="1693751" y="101196"/>
                    <a:pt x="1632317" y="83127"/>
                  </a:cubicBezTo>
                  <a:cubicBezTo>
                    <a:pt x="1567953" y="64196"/>
                    <a:pt x="1469920" y="36070"/>
                    <a:pt x="1405606" y="22671"/>
                  </a:cubicBezTo>
                  <a:cubicBezTo>
                    <a:pt x="1385724" y="18529"/>
                    <a:pt x="1365255" y="17986"/>
                    <a:pt x="1345150" y="15114"/>
                  </a:cubicBezTo>
                  <a:cubicBezTo>
                    <a:pt x="1182428" y="-8132"/>
                    <a:pt x="1480283" y="12570"/>
                    <a:pt x="1027755" y="0"/>
                  </a:cubicBezTo>
                  <a:cubicBezTo>
                    <a:pt x="921957" y="2519"/>
                    <a:pt x="815982" y="956"/>
                    <a:pt x="710360" y="7557"/>
                  </a:cubicBezTo>
                  <a:cubicBezTo>
                    <a:pt x="694459" y="8551"/>
                    <a:pt x="680132" y="17633"/>
                    <a:pt x="665018" y="22671"/>
                  </a:cubicBezTo>
                  <a:lnTo>
                    <a:pt x="619676" y="37785"/>
                  </a:lnTo>
                  <a:cubicBezTo>
                    <a:pt x="566670" y="73122"/>
                    <a:pt x="631254" y="34223"/>
                    <a:pt x="521434" y="68013"/>
                  </a:cubicBezTo>
                  <a:cubicBezTo>
                    <a:pt x="512753" y="70684"/>
                    <a:pt x="506887" y="79065"/>
                    <a:pt x="498763" y="83127"/>
                  </a:cubicBezTo>
                  <a:cubicBezTo>
                    <a:pt x="487922" y="88548"/>
                    <a:pt x="455549" y="95820"/>
                    <a:pt x="445864" y="98241"/>
                  </a:cubicBezTo>
                  <a:cubicBezTo>
                    <a:pt x="438307" y="103279"/>
                    <a:pt x="431493" y="109667"/>
                    <a:pt x="423193" y="113356"/>
                  </a:cubicBezTo>
                  <a:cubicBezTo>
                    <a:pt x="408072" y="120077"/>
                    <a:pt x="338357" y="140430"/>
                    <a:pt x="324952" y="143584"/>
                  </a:cubicBezTo>
                  <a:cubicBezTo>
                    <a:pt x="299946" y="149468"/>
                    <a:pt x="249381" y="158698"/>
                    <a:pt x="249381" y="158698"/>
                  </a:cubicBezTo>
                  <a:cubicBezTo>
                    <a:pt x="241824" y="163736"/>
                    <a:pt x="234834" y="169750"/>
                    <a:pt x="226710" y="173812"/>
                  </a:cubicBezTo>
                  <a:cubicBezTo>
                    <a:pt x="219585" y="177374"/>
                    <a:pt x="210259" y="176393"/>
                    <a:pt x="204039" y="181369"/>
                  </a:cubicBezTo>
                  <a:cubicBezTo>
                    <a:pt x="184567" y="196947"/>
                    <a:pt x="173444" y="223116"/>
                    <a:pt x="151140" y="234268"/>
                  </a:cubicBezTo>
                  <a:cubicBezTo>
                    <a:pt x="111655" y="254011"/>
                    <a:pt x="96097" y="259446"/>
                    <a:pt x="60456" y="287167"/>
                  </a:cubicBezTo>
                  <a:cubicBezTo>
                    <a:pt x="35868" y="306291"/>
                    <a:pt x="25139" y="328806"/>
                    <a:pt x="7557" y="355180"/>
                  </a:cubicBezTo>
                  <a:cubicBezTo>
                    <a:pt x="3138" y="361808"/>
                    <a:pt x="2519" y="370294"/>
                    <a:pt x="0" y="377851"/>
                  </a:cubicBezTo>
                  <a:cubicBezTo>
                    <a:pt x="2519" y="403041"/>
                    <a:pt x="6" y="429258"/>
                    <a:pt x="7557" y="453422"/>
                  </a:cubicBezTo>
                  <a:cubicBezTo>
                    <a:pt x="22381" y="500860"/>
                    <a:pt x="-3778" y="466017"/>
                    <a:pt x="7557" y="4836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48640" y="548640"/>
            <a:ext cx="8229600" cy="822960"/>
          </a:xfrm>
        </p:spPr>
        <p:txBody>
          <a:bodyPr>
            <a:noAutofit/>
          </a:bodyPr>
          <a:lstStyle/>
          <a:p>
            <a:r>
              <a:rPr lang="en-US" dirty="0" smtClean="0"/>
              <a:t>Clinical case</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i="1" dirty="0" smtClean="0"/>
              <a:t>69 </a:t>
            </a:r>
            <a:r>
              <a:rPr lang="en-US" i="1" dirty="0" err="1" smtClean="0"/>
              <a:t>yo</a:t>
            </a:r>
            <a:r>
              <a:rPr lang="en-US" i="1" dirty="0" smtClean="0"/>
              <a:t> man with a 90 </a:t>
            </a:r>
            <a:r>
              <a:rPr lang="en-US" i="1" dirty="0" err="1" smtClean="0"/>
              <a:t>pk-yr</a:t>
            </a:r>
            <a:r>
              <a:rPr lang="en-US" i="1" dirty="0" smtClean="0"/>
              <a:t> smoking history, FEV1/FVC ratio of .48 and an FEV1 of 26% predicted comes in for an initial evaluation in pulmonary clinic.  </a:t>
            </a:r>
            <a:endParaRPr lang="en-US" i="1" dirty="0"/>
          </a:p>
        </p:txBody>
      </p:sp>
      <p:pic>
        <p:nvPicPr>
          <p:cNvPr id="1026" name="Picture 2" descr="Image result for severe emphysema ct">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15214" y="4084328"/>
            <a:ext cx="3286125" cy="253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p:nvPr/>
        </p:nvCxnSpPr>
        <p:spPr>
          <a:xfrm>
            <a:off x="1570703" y="2133600"/>
            <a:ext cx="0" cy="37510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70703" y="5884606"/>
            <a:ext cx="50404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70703" y="3213388"/>
            <a:ext cx="5040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61741" y="4198136"/>
            <a:ext cx="5040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70703" y="5214557"/>
            <a:ext cx="5040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570703" y="2289364"/>
            <a:ext cx="5031453" cy="1778349"/>
            <a:chOff x="2181301" y="1967358"/>
            <a:chExt cx="5031453" cy="1778349"/>
          </a:xfrm>
        </p:grpSpPr>
        <p:sp>
          <p:nvSpPr>
            <p:cNvPr id="85" name="Arc 84"/>
            <p:cNvSpPr/>
            <p:nvPr/>
          </p:nvSpPr>
          <p:spPr>
            <a:xfrm>
              <a:off x="2298520" y="2046032"/>
              <a:ext cx="703314" cy="1699675"/>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86"/>
            <p:cNvCxnSpPr>
              <a:stCxn id="85" idx="2"/>
            </p:cNvCxnSpPr>
            <p:nvPr/>
          </p:nvCxnSpPr>
          <p:spPr>
            <a:xfrm flipV="1">
              <a:off x="2340823" y="1967358"/>
              <a:ext cx="661011" cy="5243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3001834" y="1967358"/>
              <a:ext cx="0" cy="781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5" idx="0"/>
            </p:cNvCxnSpPr>
            <p:nvPr/>
          </p:nvCxnSpPr>
          <p:spPr>
            <a:xfrm flipH="1" flipV="1">
              <a:off x="2181301" y="2749346"/>
              <a:ext cx="122430" cy="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05" idx="0"/>
            </p:cNvCxnSpPr>
            <p:nvPr/>
          </p:nvCxnSpPr>
          <p:spPr>
            <a:xfrm flipH="1" flipV="1">
              <a:off x="3001835" y="2747810"/>
              <a:ext cx="1880714" cy="2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5579762" y="2747810"/>
              <a:ext cx="1632992" cy="2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Arc 104"/>
            <p:cNvSpPr/>
            <p:nvPr/>
          </p:nvSpPr>
          <p:spPr>
            <a:xfrm>
              <a:off x="4877337" y="2046032"/>
              <a:ext cx="703314" cy="1699675"/>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6" name="Straight Connector 105"/>
            <p:cNvCxnSpPr>
              <a:stCxn id="105" idx="2"/>
            </p:cNvCxnSpPr>
            <p:nvPr/>
          </p:nvCxnSpPr>
          <p:spPr>
            <a:xfrm flipV="1">
              <a:off x="4919640" y="1967358"/>
              <a:ext cx="661011" cy="5243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80651" y="1967358"/>
              <a:ext cx="0" cy="781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92270" y="3716056"/>
            <a:ext cx="9792472" cy="1348017"/>
            <a:chOff x="418328" y="3394050"/>
            <a:chExt cx="9792472" cy="1348017"/>
          </a:xfrm>
        </p:grpSpPr>
        <p:sp>
          <p:nvSpPr>
            <p:cNvPr id="80" name="Rectangle 79"/>
            <p:cNvSpPr/>
            <p:nvPr/>
          </p:nvSpPr>
          <p:spPr>
            <a:xfrm>
              <a:off x="2298520" y="3394050"/>
              <a:ext cx="703314" cy="482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877337" y="3394050"/>
              <a:ext cx="703314" cy="482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flipV="1">
              <a:off x="3001834" y="3405665"/>
              <a:ext cx="1" cy="8721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Arc 99"/>
            <p:cNvSpPr/>
            <p:nvPr/>
          </p:nvSpPr>
          <p:spPr>
            <a:xfrm flipH="1" flipV="1">
              <a:off x="2997145" y="3876130"/>
              <a:ext cx="4634838" cy="865937"/>
            </a:xfrm>
            <a:prstGeom prst="arc">
              <a:avLst>
                <a:gd name="adj1" fmla="val 53149"/>
                <a:gd name="adj2" fmla="val 267359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3" name="Straight Connector 102"/>
            <p:cNvCxnSpPr/>
            <p:nvPr/>
          </p:nvCxnSpPr>
          <p:spPr>
            <a:xfrm flipV="1">
              <a:off x="5580651" y="3405665"/>
              <a:ext cx="1" cy="8721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Arc 103"/>
            <p:cNvSpPr/>
            <p:nvPr/>
          </p:nvSpPr>
          <p:spPr>
            <a:xfrm flipH="1" flipV="1">
              <a:off x="5575962" y="3876130"/>
              <a:ext cx="4634838" cy="865937"/>
            </a:xfrm>
            <a:prstGeom prst="arc">
              <a:avLst>
                <a:gd name="adj1" fmla="val 53149"/>
                <a:gd name="adj2" fmla="val 19030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Arc 107"/>
            <p:cNvSpPr/>
            <p:nvPr/>
          </p:nvSpPr>
          <p:spPr>
            <a:xfrm flipH="1" flipV="1">
              <a:off x="418328" y="3876130"/>
              <a:ext cx="4634838" cy="865937"/>
            </a:xfrm>
            <a:prstGeom prst="arc">
              <a:avLst>
                <a:gd name="adj1" fmla="val 2209057"/>
                <a:gd name="adj2" fmla="val 26555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p:cNvGrpSpPr/>
          <p:nvPr/>
        </p:nvGrpSpPr>
        <p:grpSpPr>
          <a:xfrm>
            <a:off x="-304800" y="3774665"/>
            <a:ext cx="9787783" cy="1439894"/>
            <a:chOff x="305798" y="3452659"/>
            <a:chExt cx="9787783" cy="1439894"/>
          </a:xfrm>
        </p:grpSpPr>
        <p:cxnSp>
          <p:nvCxnSpPr>
            <p:cNvPr id="83" name="Straight Connector 82"/>
            <p:cNvCxnSpPr>
              <a:endCxn id="84" idx="2"/>
            </p:cNvCxnSpPr>
            <p:nvPr/>
          </p:nvCxnSpPr>
          <p:spPr>
            <a:xfrm flipV="1">
              <a:off x="2298520" y="4382561"/>
              <a:ext cx="688503" cy="509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rc 83"/>
            <p:cNvSpPr/>
            <p:nvPr/>
          </p:nvSpPr>
          <p:spPr>
            <a:xfrm flipH="1" flipV="1">
              <a:off x="2884615" y="3452659"/>
              <a:ext cx="4630149" cy="1437104"/>
            </a:xfrm>
            <a:prstGeom prst="arc">
              <a:avLst>
                <a:gd name="adj1" fmla="val 17686543"/>
                <a:gd name="adj2" fmla="val 212726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Connector 100"/>
            <p:cNvCxnSpPr>
              <a:endCxn id="102" idx="2"/>
            </p:cNvCxnSpPr>
            <p:nvPr/>
          </p:nvCxnSpPr>
          <p:spPr>
            <a:xfrm flipV="1">
              <a:off x="4877337" y="4382561"/>
              <a:ext cx="688503" cy="509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flipH="1" flipV="1">
              <a:off x="5463432" y="3452659"/>
              <a:ext cx="4630149" cy="1437104"/>
            </a:xfrm>
            <a:prstGeom prst="arc">
              <a:avLst>
                <a:gd name="adj1" fmla="val 18523286"/>
                <a:gd name="adj2" fmla="val 212726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 108"/>
            <p:cNvSpPr/>
            <p:nvPr/>
          </p:nvSpPr>
          <p:spPr>
            <a:xfrm flipH="1" flipV="1">
              <a:off x="305798" y="3452659"/>
              <a:ext cx="4630149" cy="1437104"/>
            </a:xfrm>
            <a:prstGeom prst="arc">
              <a:avLst>
                <a:gd name="adj1" fmla="val 17606776"/>
                <a:gd name="adj2" fmla="val 181185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2" name="TextBox 111"/>
          <p:cNvSpPr txBox="1"/>
          <p:nvPr/>
        </p:nvSpPr>
        <p:spPr>
          <a:xfrm>
            <a:off x="3272550" y="5956075"/>
            <a:ext cx="702436" cy="400110"/>
          </a:xfrm>
          <a:prstGeom prst="rect">
            <a:avLst/>
          </a:prstGeom>
          <a:noFill/>
        </p:spPr>
        <p:txBody>
          <a:bodyPr wrap="none" rtlCol="0">
            <a:spAutoFit/>
          </a:bodyPr>
          <a:lstStyle/>
          <a:p>
            <a:r>
              <a:rPr lang="en-US" sz="2000" dirty="0" smtClean="0"/>
              <a:t>Time</a:t>
            </a:r>
            <a:endParaRPr lang="en-US" sz="2000" dirty="0"/>
          </a:p>
        </p:txBody>
      </p:sp>
      <p:sp>
        <p:nvSpPr>
          <p:cNvPr id="113" name="TextBox 112"/>
          <p:cNvSpPr txBox="1"/>
          <p:nvPr/>
        </p:nvSpPr>
        <p:spPr>
          <a:xfrm>
            <a:off x="456202" y="2957713"/>
            <a:ext cx="1083566" cy="400110"/>
          </a:xfrm>
          <a:prstGeom prst="rect">
            <a:avLst/>
          </a:prstGeom>
          <a:noFill/>
        </p:spPr>
        <p:txBody>
          <a:bodyPr wrap="none" rtlCol="0">
            <a:spAutoFit/>
          </a:bodyPr>
          <a:lstStyle/>
          <a:p>
            <a:r>
              <a:rPr lang="en-US" sz="2000" dirty="0" smtClean="0"/>
              <a:t>Pressure</a:t>
            </a:r>
            <a:endParaRPr lang="en-US" sz="2000" dirty="0"/>
          </a:p>
        </p:txBody>
      </p:sp>
      <p:sp>
        <p:nvSpPr>
          <p:cNvPr id="114" name="TextBox 113"/>
          <p:cNvSpPr txBox="1"/>
          <p:nvPr/>
        </p:nvSpPr>
        <p:spPr>
          <a:xfrm>
            <a:off x="844041" y="3948313"/>
            <a:ext cx="678968" cy="400110"/>
          </a:xfrm>
          <a:prstGeom prst="rect">
            <a:avLst/>
          </a:prstGeom>
          <a:noFill/>
        </p:spPr>
        <p:txBody>
          <a:bodyPr wrap="none" rtlCol="0">
            <a:spAutoFit/>
          </a:bodyPr>
          <a:lstStyle/>
          <a:p>
            <a:r>
              <a:rPr lang="en-US" sz="2000" dirty="0" smtClean="0"/>
              <a:t>Flow</a:t>
            </a:r>
            <a:endParaRPr lang="en-US" sz="2000" dirty="0"/>
          </a:p>
        </p:txBody>
      </p:sp>
      <p:sp>
        <p:nvSpPr>
          <p:cNvPr id="115" name="TextBox 114"/>
          <p:cNvSpPr txBox="1"/>
          <p:nvPr/>
        </p:nvSpPr>
        <p:spPr>
          <a:xfrm>
            <a:off x="573550" y="4938914"/>
            <a:ext cx="981807" cy="400110"/>
          </a:xfrm>
          <a:prstGeom prst="rect">
            <a:avLst/>
          </a:prstGeom>
          <a:noFill/>
        </p:spPr>
        <p:txBody>
          <a:bodyPr wrap="none" rtlCol="0">
            <a:spAutoFit/>
          </a:bodyPr>
          <a:lstStyle/>
          <a:p>
            <a:r>
              <a:rPr lang="en-US" sz="2000" dirty="0" smtClean="0"/>
              <a:t>Volume</a:t>
            </a:r>
            <a:endParaRPr lang="en-US" sz="2000" dirty="0"/>
          </a:p>
        </p:txBody>
      </p:sp>
      <p:cxnSp>
        <p:nvCxnSpPr>
          <p:cNvPr id="116" name="Straight Connector 115"/>
          <p:cNvCxnSpPr/>
          <p:nvPr/>
        </p:nvCxnSpPr>
        <p:spPr>
          <a:xfrm>
            <a:off x="1555357" y="2289216"/>
            <a:ext cx="50779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4309042" y="4269638"/>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730225" y="4292912"/>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a:xfrm>
            <a:off x="548640" y="548640"/>
            <a:ext cx="8229600" cy="822960"/>
          </a:xfrm>
        </p:spPr>
        <p:txBody>
          <a:bodyPr>
            <a:noAutofit/>
          </a:bodyPr>
          <a:lstStyle/>
          <a:p>
            <a:r>
              <a:rPr lang="en-US" dirty="0" smtClean="0"/>
              <a:t>Our patient after the vent changes</a:t>
            </a:r>
            <a:endParaRPr lang="en-US" dirty="0"/>
          </a:p>
        </p:txBody>
      </p:sp>
      <p:pic>
        <p:nvPicPr>
          <p:cNvPr id="22530" name="Picture 2" descr="Image result for thumbs u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702271"/>
            <a:ext cx="2438400" cy="3038476"/>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p:nvPr/>
        </p:nvCxnSpPr>
        <p:spPr>
          <a:xfrm flipH="1" flipV="1">
            <a:off x="4331417" y="5309583"/>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752600" y="5332857"/>
            <a:ext cx="316925" cy="3059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6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6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6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wipe(left)">
                                      <p:cBhvr>
                                        <p:cTn id="30" dur="2000"/>
                                        <p:tgtEl>
                                          <p:spTgt spid="1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530"/>
                                        </p:tgtEl>
                                        <p:attrNameLst>
                                          <p:attrName>style.visibility</p:attrName>
                                        </p:attrNameLst>
                                      </p:cBhvr>
                                      <p:to>
                                        <p:strVal val="visible"/>
                                      </p:to>
                                    </p:set>
                                    <p:anim calcmode="lin" valueType="num">
                                      <p:cBhvr>
                                        <p:cTn id="35" dur="500" fill="hold"/>
                                        <p:tgtEl>
                                          <p:spTgt spid="22530"/>
                                        </p:tgtEl>
                                        <p:attrNameLst>
                                          <p:attrName>ppt_w</p:attrName>
                                        </p:attrNameLst>
                                      </p:cBhvr>
                                      <p:tavLst>
                                        <p:tav tm="0">
                                          <p:val>
                                            <p:fltVal val="0"/>
                                          </p:val>
                                        </p:tav>
                                        <p:tav tm="100000">
                                          <p:val>
                                            <p:strVal val="#ppt_w"/>
                                          </p:val>
                                        </p:tav>
                                      </p:tavLst>
                                    </p:anim>
                                    <p:anim calcmode="lin" valueType="num">
                                      <p:cBhvr>
                                        <p:cTn id="36" dur="500" fill="hold"/>
                                        <p:tgtEl>
                                          <p:spTgt spid="22530"/>
                                        </p:tgtEl>
                                        <p:attrNameLst>
                                          <p:attrName>ppt_h</p:attrName>
                                        </p:attrNameLst>
                                      </p:cBhvr>
                                      <p:tavLst>
                                        <p:tav tm="0">
                                          <p:val>
                                            <p:fltVal val="0"/>
                                          </p:val>
                                        </p:tav>
                                        <p:tav tm="100000">
                                          <p:val>
                                            <p:strVal val="#ppt_h"/>
                                          </p:val>
                                        </p:tav>
                                      </p:tavLst>
                                    </p:anim>
                                    <p:animEffect transition="in" filter="fade">
                                      <p:cBhvr>
                                        <p:cTn id="3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1935163"/>
          </a:xfrm>
        </p:spPr>
        <p:txBody>
          <a:bodyPr>
            <a:normAutofit fontScale="92500"/>
          </a:bodyPr>
          <a:lstStyle/>
          <a:p>
            <a:pPr marL="0" indent="0">
              <a:buNone/>
            </a:pPr>
            <a:r>
              <a:rPr lang="en-US" sz="2800" i="1" dirty="0" smtClean="0"/>
              <a:t>He remains stable overnight, so the paralytics are discontinued and his sedation is lightened.  When you come back the next morning he is awake, alert, and following commands, but just </a:t>
            </a:r>
            <a:r>
              <a:rPr lang="en-US" sz="2800" i="1" dirty="0"/>
              <a:t>doesn’t quite look comfortable.  </a:t>
            </a:r>
          </a:p>
        </p:txBody>
      </p:sp>
    </p:spTree>
    <p:extLst>
      <p:ext uri="{BB962C8B-B14F-4D97-AF65-F5344CB8AC3E}">
        <p14:creationId xmlns:p14="http://schemas.microsoft.com/office/powerpoint/2010/main" val="3083016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43000" y="1219200"/>
            <a:ext cx="0" cy="487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6096000"/>
            <a:ext cx="6553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2800" y="6183868"/>
            <a:ext cx="649537" cy="369332"/>
          </a:xfrm>
          <a:prstGeom prst="rect">
            <a:avLst/>
          </a:prstGeom>
          <a:noFill/>
        </p:spPr>
        <p:txBody>
          <a:bodyPr wrap="none" rtlCol="0">
            <a:spAutoFit/>
          </a:bodyPr>
          <a:lstStyle/>
          <a:p>
            <a:r>
              <a:rPr lang="en-US" dirty="0" smtClean="0"/>
              <a:t>Time</a:t>
            </a:r>
            <a:endParaRPr lang="en-US" dirty="0"/>
          </a:p>
        </p:txBody>
      </p:sp>
      <p:cxnSp>
        <p:nvCxnSpPr>
          <p:cNvPr id="16" name="Straight Connector 15"/>
          <p:cNvCxnSpPr/>
          <p:nvPr/>
        </p:nvCxnSpPr>
        <p:spPr>
          <a:xfrm>
            <a:off x="1143000" y="262306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31348" y="3903368"/>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43000" y="5224849"/>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95400" y="3276600"/>
            <a:ext cx="914400" cy="626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648200" y="3276600"/>
            <a:ext cx="914400" cy="626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9" idx="2"/>
          </p:cNvCxnSpPr>
          <p:nvPr/>
        </p:nvCxnSpPr>
        <p:spPr>
          <a:xfrm flipV="1">
            <a:off x="1295400" y="4561794"/>
            <a:ext cx="895144" cy="663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flipH="1" flipV="1">
            <a:off x="2057400" y="3352800"/>
            <a:ext cx="6019800" cy="1868424"/>
          </a:xfrm>
          <a:prstGeom prst="arc">
            <a:avLst>
              <a:gd name="adj1" fmla="val 17686543"/>
              <a:gd name="adj2" fmla="val 212726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1295400" y="1524000"/>
            <a:ext cx="914400" cy="2209800"/>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0" idx="2"/>
          </p:cNvCxnSpPr>
          <p:nvPr/>
        </p:nvCxnSpPr>
        <p:spPr>
          <a:xfrm flipV="1">
            <a:off x="1350399" y="1421714"/>
            <a:ext cx="859401" cy="681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209800" y="1421714"/>
            <a:ext cx="0" cy="1016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0"/>
          </p:cNvCxnSpPr>
          <p:nvPr/>
        </p:nvCxnSpPr>
        <p:spPr>
          <a:xfrm flipH="1" flipV="1">
            <a:off x="1143000" y="2438400"/>
            <a:ext cx="159175" cy="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0" idx="0"/>
          </p:cNvCxnSpPr>
          <p:nvPr/>
        </p:nvCxnSpPr>
        <p:spPr>
          <a:xfrm flipH="1" flipV="1">
            <a:off x="2209801" y="2436403"/>
            <a:ext cx="2445174" cy="2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5561444" y="2436404"/>
            <a:ext cx="2123104" cy="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209800" y="3291702"/>
            <a:ext cx="1" cy="113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flipH="1" flipV="1">
            <a:off x="2203704" y="3903368"/>
            <a:ext cx="6025896" cy="1125832"/>
          </a:xfrm>
          <a:prstGeom prst="arc">
            <a:avLst>
              <a:gd name="adj1" fmla="val 53149"/>
              <a:gd name="adj2" fmla="val 267359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p:cNvCxnSpPr>
            <a:endCxn id="67" idx="2"/>
          </p:cNvCxnSpPr>
          <p:nvPr/>
        </p:nvCxnSpPr>
        <p:spPr>
          <a:xfrm flipV="1">
            <a:off x="4648200" y="4561794"/>
            <a:ext cx="895144" cy="663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flipH="1" flipV="1">
            <a:off x="5410200" y="3352800"/>
            <a:ext cx="6019800" cy="1868424"/>
          </a:xfrm>
          <a:prstGeom prst="arc">
            <a:avLst>
              <a:gd name="adj1" fmla="val 18518818"/>
              <a:gd name="adj2" fmla="val 212726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p:cNvCxnSpPr/>
          <p:nvPr/>
        </p:nvCxnSpPr>
        <p:spPr>
          <a:xfrm flipV="1">
            <a:off x="5562600" y="3291702"/>
            <a:ext cx="1" cy="113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Arc 68"/>
          <p:cNvSpPr/>
          <p:nvPr/>
        </p:nvSpPr>
        <p:spPr>
          <a:xfrm flipH="1" flipV="1">
            <a:off x="5556504" y="3903368"/>
            <a:ext cx="6025896" cy="1125832"/>
          </a:xfrm>
          <a:prstGeom prst="arc">
            <a:avLst>
              <a:gd name="adj1" fmla="val 53149"/>
              <a:gd name="adj2" fmla="val 19012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p:cNvSpPr/>
          <p:nvPr/>
        </p:nvSpPr>
        <p:spPr>
          <a:xfrm>
            <a:off x="4648200" y="1524000"/>
            <a:ext cx="914400" cy="2209800"/>
          </a:xfrm>
          <a:prstGeom prst="arc">
            <a:avLst>
              <a:gd name="adj1" fmla="val 12169035"/>
              <a:gd name="adj2" fmla="val 139539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 name="Straight Connector 70"/>
          <p:cNvCxnSpPr>
            <a:stCxn id="70" idx="2"/>
          </p:cNvCxnSpPr>
          <p:nvPr/>
        </p:nvCxnSpPr>
        <p:spPr>
          <a:xfrm flipV="1">
            <a:off x="4703199" y="1421714"/>
            <a:ext cx="859401" cy="681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62600" y="1421714"/>
            <a:ext cx="0" cy="1016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rc 1"/>
          <p:cNvSpPr/>
          <p:nvPr/>
        </p:nvSpPr>
        <p:spPr>
          <a:xfrm>
            <a:off x="3467100" y="3930134"/>
            <a:ext cx="228600" cy="259149"/>
          </a:xfrm>
          <a:prstGeom prst="arc">
            <a:avLst>
              <a:gd name="adj1" fmla="val 12016885"/>
              <a:gd name="adj2" fmla="val 19501288"/>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flipH="1" flipV="1">
            <a:off x="-1219200" y="3352800"/>
            <a:ext cx="6019800" cy="1868424"/>
          </a:xfrm>
          <a:prstGeom prst="arc">
            <a:avLst>
              <a:gd name="adj1" fmla="val 17758433"/>
              <a:gd name="adj2" fmla="val 1828105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80671" y="2362200"/>
            <a:ext cx="989758" cy="369332"/>
          </a:xfrm>
          <a:prstGeom prst="rect">
            <a:avLst/>
          </a:prstGeom>
          <a:noFill/>
        </p:spPr>
        <p:txBody>
          <a:bodyPr wrap="none" rtlCol="0">
            <a:spAutoFit/>
          </a:bodyPr>
          <a:lstStyle/>
          <a:p>
            <a:r>
              <a:rPr lang="en-US" dirty="0" smtClean="0"/>
              <a:t>Pressure</a:t>
            </a:r>
            <a:endParaRPr lang="en-US" dirty="0"/>
          </a:p>
        </p:txBody>
      </p:sp>
      <p:sp>
        <p:nvSpPr>
          <p:cNvPr id="36" name="TextBox 35"/>
          <p:cNvSpPr txBox="1"/>
          <p:nvPr/>
        </p:nvSpPr>
        <p:spPr>
          <a:xfrm>
            <a:off x="437397" y="3657600"/>
            <a:ext cx="629403" cy="369332"/>
          </a:xfrm>
          <a:prstGeom prst="rect">
            <a:avLst/>
          </a:prstGeom>
          <a:noFill/>
        </p:spPr>
        <p:txBody>
          <a:bodyPr wrap="none" rtlCol="0">
            <a:spAutoFit/>
          </a:bodyPr>
          <a:lstStyle/>
          <a:p>
            <a:r>
              <a:rPr lang="en-US" dirty="0" smtClean="0"/>
              <a:t>Flow</a:t>
            </a:r>
            <a:endParaRPr lang="en-US" dirty="0"/>
          </a:p>
        </p:txBody>
      </p:sp>
      <p:sp>
        <p:nvSpPr>
          <p:cNvPr id="37" name="TextBox 36"/>
          <p:cNvSpPr txBox="1"/>
          <p:nvPr/>
        </p:nvSpPr>
        <p:spPr>
          <a:xfrm>
            <a:off x="152400" y="4953000"/>
            <a:ext cx="902748" cy="369332"/>
          </a:xfrm>
          <a:prstGeom prst="rect">
            <a:avLst/>
          </a:prstGeom>
          <a:noFill/>
        </p:spPr>
        <p:txBody>
          <a:bodyPr wrap="none" rtlCol="0">
            <a:spAutoFit/>
          </a:bodyPr>
          <a:lstStyle/>
          <a:p>
            <a:r>
              <a:rPr lang="en-US" dirty="0" smtClean="0"/>
              <a:t>Volume</a:t>
            </a:r>
            <a:endParaRPr lang="en-US" dirty="0"/>
          </a:p>
        </p:txBody>
      </p:sp>
      <p:sp>
        <p:nvSpPr>
          <p:cNvPr id="39" name="Arc 38"/>
          <p:cNvSpPr/>
          <p:nvPr/>
        </p:nvSpPr>
        <p:spPr>
          <a:xfrm flipH="1" flipV="1">
            <a:off x="-1149096" y="3903368"/>
            <a:ext cx="6025896" cy="1125832"/>
          </a:xfrm>
          <a:prstGeom prst="arc">
            <a:avLst>
              <a:gd name="adj1" fmla="val 2209057"/>
              <a:gd name="adj2" fmla="val 26555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p:cNvCxnSpPr/>
          <p:nvPr/>
        </p:nvCxnSpPr>
        <p:spPr>
          <a:xfrm>
            <a:off x="2907726" y="3429572"/>
            <a:ext cx="559374" cy="47379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0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90013" y="1371600"/>
            <a:ext cx="8630125" cy="5273675"/>
            <a:chOff x="914876" y="1933354"/>
            <a:chExt cx="7805262" cy="4711921"/>
          </a:xfrm>
        </p:grpSpPr>
        <p:pic>
          <p:nvPicPr>
            <p:cNvPr id="4" name="Picture 2" descr="No26"/>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t="7989" r="56338" b="5683"/>
            <a:stretch/>
          </p:blipFill>
          <p:spPr bwMode="auto">
            <a:xfrm>
              <a:off x="3429000" y="1933354"/>
              <a:ext cx="3688908" cy="3857845"/>
            </a:xfrm>
            <a:prstGeom prst="rect">
              <a:avLst/>
            </a:prstGeom>
            <a:noFill/>
            <a:ln w="9525">
              <a:noFill/>
              <a:miter lim="800000"/>
              <a:headEnd/>
              <a:tailEnd/>
            </a:ln>
          </p:spPr>
        </p:pic>
        <p:sp>
          <p:nvSpPr>
            <p:cNvPr id="6" name="Line 5"/>
            <p:cNvSpPr>
              <a:spLocks noChangeShapeType="1"/>
            </p:cNvSpPr>
            <p:nvPr/>
          </p:nvSpPr>
          <p:spPr bwMode="auto">
            <a:xfrm flipV="1">
              <a:off x="6043361" y="5791200"/>
              <a:ext cx="0" cy="381000"/>
            </a:xfrm>
            <a:prstGeom prst="line">
              <a:avLst/>
            </a:prstGeom>
            <a:noFill/>
            <a:ln w="19050">
              <a:solidFill>
                <a:srgbClr val="FF0000"/>
              </a:solidFill>
              <a:round/>
              <a:headEnd/>
              <a:tailEnd type="triangle" w="med" len="med"/>
            </a:ln>
          </p:spPr>
          <p:txBody>
            <a:bodyPr wrap="none" anchor="ctr"/>
            <a:lstStyle/>
            <a:p>
              <a:endParaRPr lang="en-US"/>
            </a:p>
          </p:txBody>
        </p:sp>
        <p:sp>
          <p:nvSpPr>
            <p:cNvPr id="7" name="Text Box 6"/>
            <p:cNvSpPr txBox="1">
              <a:spLocks noChangeArrowheads="1"/>
            </p:cNvSpPr>
            <p:nvPr/>
          </p:nvSpPr>
          <p:spPr bwMode="auto">
            <a:xfrm>
              <a:off x="5138737" y="6248400"/>
              <a:ext cx="1795463" cy="396875"/>
            </a:xfrm>
            <a:prstGeom prst="rect">
              <a:avLst/>
            </a:prstGeom>
            <a:noFill/>
            <a:ln w="9525">
              <a:noFill/>
              <a:miter lim="800000"/>
              <a:headEnd/>
              <a:tailEnd/>
            </a:ln>
          </p:spPr>
          <p:txBody>
            <a:bodyPr wrap="none">
              <a:spAutoFit/>
            </a:bodyPr>
            <a:lstStyle/>
            <a:p>
              <a:r>
                <a:rPr lang="ja-JP" altLang="en-US" sz="2000" dirty="0"/>
                <a:t>“</a:t>
              </a:r>
              <a:r>
                <a:rPr lang="en-US" altLang="ja-JP" sz="2000" dirty="0"/>
                <a:t>Clamp</a:t>
              </a:r>
              <a:r>
                <a:rPr lang="ja-JP" altLang="en-US" sz="2000" dirty="0"/>
                <a:t>”</a:t>
              </a:r>
              <a:r>
                <a:rPr lang="en-US" altLang="ja-JP" sz="2000" dirty="0"/>
                <a:t> circuit</a:t>
              </a:r>
              <a:endParaRPr lang="en-US" sz="2000" dirty="0"/>
            </a:p>
          </p:txBody>
        </p:sp>
        <p:sp>
          <p:nvSpPr>
            <p:cNvPr id="8" name="Line 8"/>
            <p:cNvSpPr>
              <a:spLocks noChangeShapeType="1"/>
            </p:cNvSpPr>
            <p:nvPr/>
          </p:nvSpPr>
          <p:spPr bwMode="auto">
            <a:xfrm flipH="1">
              <a:off x="7117908" y="5257800"/>
              <a:ext cx="381000" cy="0"/>
            </a:xfrm>
            <a:prstGeom prst="line">
              <a:avLst/>
            </a:prstGeom>
            <a:noFill/>
            <a:ln w="19050">
              <a:solidFill>
                <a:srgbClr val="FF0000"/>
              </a:solidFill>
              <a:round/>
              <a:headEnd/>
              <a:tailEnd type="triangle" w="med" len="med"/>
            </a:ln>
          </p:spPr>
          <p:txBody>
            <a:bodyPr wrap="none" anchor="ctr"/>
            <a:lstStyle/>
            <a:p>
              <a:endParaRPr lang="en-US"/>
            </a:p>
          </p:txBody>
        </p:sp>
        <p:sp>
          <p:nvSpPr>
            <p:cNvPr id="9" name="Text Box 9"/>
            <p:cNvSpPr txBox="1">
              <a:spLocks noChangeArrowheads="1"/>
            </p:cNvSpPr>
            <p:nvPr/>
          </p:nvSpPr>
          <p:spPr bwMode="auto">
            <a:xfrm>
              <a:off x="7467600" y="5074920"/>
              <a:ext cx="1252538" cy="366713"/>
            </a:xfrm>
            <a:prstGeom prst="rect">
              <a:avLst/>
            </a:prstGeom>
            <a:noFill/>
            <a:ln w="9525">
              <a:noFill/>
              <a:miter lim="800000"/>
              <a:headEnd/>
              <a:tailEnd/>
            </a:ln>
          </p:spPr>
          <p:txBody>
            <a:bodyPr wrap="none">
              <a:spAutoFit/>
            </a:bodyPr>
            <a:lstStyle/>
            <a:p>
              <a:r>
                <a:rPr lang="en-US" dirty="0" err="1"/>
                <a:t>PEEPi</a:t>
              </a:r>
              <a:r>
                <a:rPr lang="en-US" dirty="0"/>
                <a:t> = 10</a:t>
              </a:r>
            </a:p>
          </p:txBody>
        </p:sp>
        <p:sp>
          <p:nvSpPr>
            <p:cNvPr id="10" name="Text Box 9"/>
            <p:cNvSpPr txBox="1">
              <a:spLocks noChangeArrowheads="1"/>
            </p:cNvSpPr>
            <p:nvPr/>
          </p:nvSpPr>
          <p:spPr bwMode="auto">
            <a:xfrm>
              <a:off x="2408938" y="2297668"/>
              <a:ext cx="1096262" cy="369332"/>
            </a:xfrm>
            <a:prstGeom prst="rect">
              <a:avLst/>
            </a:prstGeom>
            <a:noFill/>
            <a:ln w="9525">
              <a:noFill/>
              <a:miter lim="800000"/>
              <a:headEnd/>
              <a:tailEnd/>
            </a:ln>
          </p:spPr>
          <p:txBody>
            <a:bodyPr wrap="none">
              <a:spAutoFit/>
            </a:bodyPr>
            <a:lstStyle/>
            <a:p>
              <a:r>
                <a:rPr lang="en-US" dirty="0" smtClean="0"/>
                <a:t>Flow (L/s)</a:t>
              </a:r>
              <a:endParaRPr lang="en-US" dirty="0"/>
            </a:p>
          </p:txBody>
        </p:sp>
        <p:sp>
          <p:nvSpPr>
            <p:cNvPr id="11" name="Text Box 9"/>
            <p:cNvSpPr txBox="1">
              <a:spLocks noChangeArrowheads="1"/>
            </p:cNvSpPr>
            <p:nvPr/>
          </p:nvSpPr>
          <p:spPr bwMode="auto">
            <a:xfrm>
              <a:off x="914876" y="4964668"/>
              <a:ext cx="2590324" cy="369332"/>
            </a:xfrm>
            <a:prstGeom prst="rect">
              <a:avLst/>
            </a:prstGeom>
            <a:noFill/>
            <a:ln w="9525">
              <a:noFill/>
              <a:miter lim="800000"/>
              <a:headEnd/>
              <a:tailEnd/>
            </a:ln>
          </p:spPr>
          <p:txBody>
            <a:bodyPr wrap="none">
              <a:spAutoFit/>
            </a:bodyPr>
            <a:lstStyle/>
            <a:p>
              <a:r>
                <a:rPr lang="en-US" dirty="0" smtClean="0"/>
                <a:t>Airway pressure (cm H</a:t>
              </a:r>
              <a:r>
                <a:rPr lang="en-US" baseline="-25000" dirty="0" smtClean="0"/>
                <a:t>2</a:t>
              </a:r>
              <a:r>
                <a:rPr lang="en-US" dirty="0" smtClean="0"/>
                <a:t>O)</a:t>
              </a:r>
              <a:endParaRPr lang="en-US" dirty="0"/>
            </a:p>
          </p:txBody>
        </p:sp>
        <p:sp>
          <p:nvSpPr>
            <p:cNvPr id="12" name="Text Box 9"/>
            <p:cNvSpPr txBox="1">
              <a:spLocks noChangeArrowheads="1"/>
            </p:cNvSpPr>
            <p:nvPr/>
          </p:nvSpPr>
          <p:spPr bwMode="auto">
            <a:xfrm>
              <a:off x="2310706" y="3669268"/>
              <a:ext cx="1194494" cy="369332"/>
            </a:xfrm>
            <a:prstGeom prst="rect">
              <a:avLst/>
            </a:prstGeom>
            <a:noFill/>
            <a:ln w="9525">
              <a:noFill/>
              <a:miter lim="800000"/>
              <a:headEnd/>
              <a:tailEnd/>
            </a:ln>
          </p:spPr>
          <p:txBody>
            <a:bodyPr wrap="none">
              <a:spAutoFit/>
            </a:bodyPr>
            <a:lstStyle/>
            <a:p>
              <a:r>
                <a:rPr lang="en-US" dirty="0" smtClean="0"/>
                <a:t>Volume (L)</a:t>
              </a:r>
              <a:endParaRPr lang="en-US" dirty="0"/>
            </a:p>
          </p:txBody>
        </p:sp>
      </p:grpSp>
      <p:sp>
        <p:nvSpPr>
          <p:cNvPr id="14" name="Title 1"/>
          <p:cNvSpPr txBox="1">
            <a:spLocks/>
          </p:cNvSpPr>
          <p:nvPr/>
        </p:nvSpPr>
        <p:spPr>
          <a:xfrm>
            <a:off x="90013" y="381000"/>
            <a:ext cx="8977787" cy="82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Information from an end expiratory pause</a:t>
            </a:r>
            <a:endParaRPr lang="en-US" sz="4000" dirty="0"/>
          </a:p>
        </p:txBody>
      </p:sp>
    </p:spTree>
    <p:extLst>
      <p:ext uri="{BB962C8B-B14F-4D97-AF65-F5344CB8AC3E}">
        <p14:creationId xmlns:p14="http://schemas.microsoft.com/office/powerpoint/2010/main" val="2543782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Intrinsic PEEP is end expiratory alveolar pressure</a:t>
            </a:r>
            <a:endParaRPr lang="en-US" dirty="0"/>
          </a:p>
        </p:txBody>
      </p:sp>
      <p:pic>
        <p:nvPicPr>
          <p:cNvPr id="3074" name="Picture 2" descr="Image no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943600" cy="443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57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152400" y="838200"/>
            <a:ext cx="8839200" cy="1219200"/>
          </a:xfrm>
        </p:spPr>
        <p:txBody>
          <a:bodyPr>
            <a:noAutofit/>
          </a:bodyPr>
          <a:lstStyle/>
          <a:p>
            <a:pPr eaLnBrk="1" hangingPunct="1"/>
            <a:r>
              <a:rPr lang="en-US" altLang="en-US" sz="3600" dirty="0" smtClean="0"/>
              <a:t>PEEP can be increased until all patient efforts trigger the ventilator in assisted modes</a:t>
            </a:r>
            <a:r>
              <a:rPr lang="en-US" altLang="en-US" sz="3600" dirty="0"/>
              <a:t/>
            </a:r>
            <a:br>
              <a:rPr lang="en-US" altLang="en-US" sz="3600" dirty="0"/>
            </a:br>
            <a:endParaRPr lang="en-US" altLang="en-US" sz="3600" dirty="0" smtClean="0"/>
          </a:p>
        </p:txBody>
      </p:sp>
      <p:pic>
        <p:nvPicPr>
          <p:cNvPr id="6" name="Picture 10" descr="PEP and OPEP&#10;• Physiology&#10;– Prevents airway collapse&#10;– Allows ventilation of&#10;obstructed airspaces via&#10;collateral ventilato..."/>
          <p:cNvPicPr>
            <a:picLocks noChangeAspect="1" noChangeArrowheads="1"/>
          </p:cNvPicPr>
          <p:nvPr/>
        </p:nvPicPr>
        <p:blipFill rotWithShape="1">
          <a:blip r:embed="rId2">
            <a:extLst>
              <a:ext uri="{28A0092B-C50C-407E-A947-70E740481C1C}">
                <a14:useLocalDpi xmlns:a14="http://schemas.microsoft.com/office/drawing/2010/main" val="0"/>
              </a:ext>
            </a:extLst>
          </a:blip>
          <a:srcRect l="14601" t="63797" r="53212" b="17528"/>
          <a:stretch/>
        </p:blipFill>
        <p:spPr bwMode="auto">
          <a:xfrm>
            <a:off x="4739664" y="2819400"/>
            <a:ext cx="402333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EP and OPEP&#10;• Physiology&#10;– Prevents airway collapse&#10;– Allows ventilation of&#10;obstructed airspaces via&#10;collateral ventilato..."/>
          <p:cNvPicPr>
            <a:picLocks noChangeAspect="1" noChangeArrowheads="1"/>
          </p:cNvPicPr>
          <p:nvPr/>
        </p:nvPicPr>
        <p:blipFill rotWithShape="1">
          <a:blip r:embed="rId2">
            <a:extLst>
              <a:ext uri="{28A0092B-C50C-407E-A947-70E740481C1C}">
                <a14:useLocalDpi xmlns:a14="http://schemas.microsoft.com/office/drawing/2010/main" val="0"/>
              </a:ext>
            </a:extLst>
          </a:blip>
          <a:srcRect l="14860" t="20263" r="52559" b="61186"/>
          <a:stretch/>
        </p:blipFill>
        <p:spPr bwMode="auto">
          <a:xfrm>
            <a:off x="319768" y="2819400"/>
            <a:ext cx="4099832"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Rot="1" noChangeArrowheads="1"/>
          </p:cNvSpPr>
          <p:nvPr/>
        </p:nvSpPr>
        <p:spPr>
          <a:xfrm>
            <a:off x="381000" y="4876800"/>
            <a:ext cx="8534400" cy="1219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chemeClr val="tx1"/>
                </a:solidFill>
                <a:latin typeface="Verdana"/>
                <a:ea typeface="+mj-ea"/>
                <a:cs typeface="Arial"/>
              </a:defRPr>
            </a:lvl1pPr>
          </a:lstStyle>
          <a:p>
            <a:pPr fontAlgn="auto">
              <a:spcAft>
                <a:spcPts val="0"/>
              </a:spcAft>
            </a:pPr>
            <a:r>
              <a:rPr lang="en-US" altLang="en-US" sz="2000" b="0" i="1" dirty="0" smtClean="0"/>
              <a:t>Hyperinflation will lead to increased </a:t>
            </a:r>
            <a:r>
              <a:rPr lang="en-US" altLang="en-US" sz="2000" b="0" i="1" dirty="0" err="1" smtClean="0"/>
              <a:t>Pplat</a:t>
            </a:r>
            <a:r>
              <a:rPr lang="en-US" altLang="en-US" sz="2000" b="0" i="1" dirty="0" smtClean="0"/>
              <a:t> in VAC or reduced tidal volumes with PAC</a:t>
            </a:r>
          </a:p>
        </p:txBody>
      </p:sp>
    </p:spTree>
    <p:extLst>
      <p:ext uri="{BB962C8B-B14F-4D97-AF65-F5344CB8AC3E}">
        <p14:creationId xmlns:p14="http://schemas.microsoft.com/office/powerpoint/2010/main" val="4085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3891"/>
            <a:ext cx="8763000" cy="793709"/>
          </a:xfrm>
        </p:spPr>
        <p:txBody>
          <a:bodyPr>
            <a:noAutofit/>
          </a:bodyPr>
          <a:lstStyle/>
          <a:p>
            <a:r>
              <a:rPr lang="en-US" sz="3600" i="1" dirty="0" smtClean="0"/>
              <a:t>Why not increase extrinsic PEEP to match intrinsic PEEP?</a:t>
            </a:r>
            <a:endParaRPr lang="en-US" sz="3600" i="1" dirty="0"/>
          </a:p>
        </p:txBody>
      </p:sp>
    </p:spTree>
    <p:extLst>
      <p:ext uri="{BB962C8B-B14F-4D97-AF65-F5344CB8AC3E}">
        <p14:creationId xmlns:p14="http://schemas.microsoft.com/office/powerpoint/2010/main" val="581850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381000" y="685800"/>
            <a:ext cx="8534400" cy="1143000"/>
          </a:xfrm>
        </p:spPr>
        <p:txBody>
          <a:bodyPr>
            <a:normAutofit fontScale="90000"/>
          </a:bodyPr>
          <a:lstStyle/>
          <a:p>
            <a:pPr eaLnBrk="1" hangingPunct="1"/>
            <a:r>
              <a:rPr lang="en-US" altLang="en-US" dirty="0" smtClean="0"/>
              <a:t>Regional effects of positive pressure ventilation in obstructive lung disease</a:t>
            </a:r>
          </a:p>
        </p:txBody>
      </p:sp>
      <p:pic>
        <p:nvPicPr>
          <p:cNvPr id="5" name="Picture 3" descr="No2"/>
          <p:cNvPicPr>
            <a:picLocks noChangeAspect="1" noChangeArrowheads="1"/>
          </p:cNvPicPr>
          <p:nvPr/>
        </p:nvPicPr>
        <p:blipFill rotWithShape="1">
          <a:blip r:embed="rId2">
            <a:extLst>
              <a:ext uri="{28A0092B-C50C-407E-A947-70E740481C1C}">
                <a14:useLocalDpi xmlns:a14="http://schemas.microsoft.com/office/drawing/2010/main" val="0"/>
              </a:ext>
            </a:extLst>
          </a:blip>
          <a:srcRect t="6850" b="6124"/>
          <a:stretch/>
        </p:blipFill>
        <p:spPr bwMode="auto">
          <a:xfrm>
            <a:off x="1628782" y="1981200"/>
            <a:ext cx="6143618" cy="387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533400" y="5845314"/>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i="1" dirty="0">
                <a:latin typeface="Garamond" pitchFamily="18" charset="0"/>
              </a:rPr>
              <a:t>Regional </a:t>
            </a:r>
            <a:r>
              <a:rPr lang="en-US" altLang="en-US" sz="2000" b="1" i="1" dirty="0" smtClean="0">
                <a:latin typeface="Garamond" pitchFamily="18" charset="0"/>
              </a:rPr>
              <a:t>over-distention can lead to worsened V/Q matching, increased dead space ventilation, and increased lung injury.</a:t>
            </a:r>
            <a:endParaRPr lang="en-US" altLang="en-US" sz="2000" b="1" i="1" dirty="0">
              <a:latin typeface="Garamond" pitchFamily="18" charset="0"/>
            </a:endParaRPr>
          </a:p>
        </p:txBody>
      </p:sp>
    </p:spTree>
    <p:extLst>
      <p:ext uri="{BB962C8B-B14F-4D97-AF65-F5344CB8AC3E}">
        <p14:creationId xmlns:p14="http://schemas.microsoft.com/office/powerpoint/2010/main" val="29156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4144963"/>
          </a:xfrm>
        </p:spPr>
        <p:txBody>
          <a:bodyPr>
            <a:normAutofit lnSpcReduction="10000"/>
          </a:bodyPr>
          <a:lstStyle/>
          <a:p>
            <a:pPr marL="0" indent="0">
              <a:buNone/>
            </a:pPr>
            <a:r>
              <a:rPr lang="en-US" sz="2800" i="1" dirty="0" smtClean="0"/>
              <a:t>His PEEP is increased to 8 cm H</a:t>
            </a:r>
            <a:r>
              <a:rPr lang="en-US" sz="2800" i="1" baseline="-25000" dirty="0" smtClean="0"/>
              <a:t>2</a:t>
            </a:r>
            <a:r>
              <a:rPr lang="en-US" sz="2800" i="1" dirty="0" smtClean="0"/>
              <a:t>O, and he is successfully triggering all breaths.  Over the next 24 hours his sedation is further reduced, and the next morning he passes an SBT, but at the end of 30 min he appears to have a slight increase in his work of breathing.  He is alert, cooperative and following all commands.  </a:t>
            </a:r>
          </a:p>
          <a:p>
            <a:pPr marL="0" indent="0">
              <a:buNone/>
            </a:pPr>
            <a:endParaRPr lang="en-US" sz="2800" i="1" dirty="0"/>
          </a:p>
          <a:p>
            <a:pPr marL="0" indent="0">
              <a:buNone/>
            </a:pPr>
            <a:endParaRPr lang="en-US" sz="2800" i="1" dirty="0" smtClean="0"/>
          </a:p>
          <a:p>
            <a:pPr marL="0" indent="0">
              <a:buNone/>
            </a:pPr>
            <a:r>
              <a:rPr lang="en-US" sz="2800" i="1" dirty="0" smtClean="0"/>
              <a:t>What do you do??</a:t>
            </a:r>
            <a:endParaRPr lang="en-US" sz="2800" i="1" dirty="0"/>
          </a:p>
        </p:txBody>
      </p:sp>
    </p:spTree>
    <p:extLst>
      <p:ext uri="{BB962C8B-B14F-4D97-AF65-F5344CB8AC3E}">
        <p14:creationId xmlns:p14="http://schemas.microsoft.com/office/powerpoint/2010/main" val="4240270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15200" y="304800"/>
            <a:ext cx="8876400" cy="724396"/>
          </a:xfrm>
        </p:spPr>
        <p:txBody>
          <a:bodyPr tIns="12801">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smtClean="0"/>
              <a:t>NIV decreases </a:t>
            </a:r>
            <a:r>
              <a:rPr lang="en-GB" sz="3600" dirty="0" err="1" smtClean="0"/>
              <a:t>extubation</a:t>
            </a:r>
            <a:r>
              <a:rPr lang="en-GB" sz="3600" dirty="0" smtClean="0"/>
              <a:t> failure in COPD</a:t>
            </a:r>
            <a:endParaRPr lang="en-GB" sz="3600" dirty="0"/>
          </a:p>
        </p:txBody>
      </p:sp>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8" name="Text Box 4"/>
          <p:cNvSpPr txBox="1">
            <a:spLocks noChangeArrowheads="1"/>
          </p:cNvSpPr>
          <p:nvPr/>
        </p:nvSpPr>
        <p:spPr bwMode="auto">
          <a:xfrm>
            <a:off x="115200" y="6376654"/>
            <a:ext cx="6252480" cy="252746"/>
          </a:xfrm>
          <a:prstGeom prst="rect">
            <a:avLst/>
          </a:prstGeom>
          <a:noFill/>
          <a:ln w="9525">
            <a:noFill/>
            <a:round/>
            <a:headEnd/>
            <a:tailEnd/>
          </a:ln>
        </p:spPr>
        <p:txBody>
          <a:bodyPr lIns="81639" tIns="49620" rIns="81639" bIns="40820"/>
          <a:lstStyle/>
          <a:p>
            <a:r>
              <a:rPr lang="en-US" sz="1200" dirty="0" smtClean="0"/>
              <a:t>Heart Lung. 2015 </a:t>
            </a:r>
            <a:r>
              <a:rPr lang="en-US" sz="1200" dirty="0"/>
              <a:t>Mar-Apr;44(2):150-7.</a:t>
            </a:r>
          </a:p>
        </p:txBody>
      </p:sp>
      <p:graphicFrame>
        <p:nvGraphicFramePr>
          <p:cNvPr id="2" name="Table 1"/>
          <p:cNvGraphicFramePr>
            <a:graphicFrameLocks noGrp="1"/>
          </p:cNvGraphicFramePr>
          <p:nvPr>
            <p:extLst>
              <p:ext uri="{D42A27DB-BD31-4B8C-83A1-F6EECF244321}">
                <p14:modId xmlns:p14="http://schemas.microsoft.com/office/powerpoint/2010/main" val="3449402138"/>
              </p:ext>
            </p:extLst>
          </p:nvPr>
        </p:nvGraphicFramePr>
        <p:xfrm>
          <a:off x="457200" y="1397000"/>
          <a:ext cx="8458200" cy="2194560"/>
        </p:xfrm>
        <a:graphic>
          <a:graphicData uri="http://schemas.openxmlformats.org/drawingml/2006/table">
            <a:tbl>
              <a:tblPr firstRow="1" bandRow="1">
                <a:tableStyleId>{5C22544A-7EE6-4342-B048-85BDC9FD1C3A}</a:tableStyleId>
              </a:tblPr>
              <a:tblGrid>
                <a:gridCol w="2819400"/>
                <a:gridCol w="3352800"/>
                <a:gridCol w="2286000"/>
              </a:tblGrid>
              <a:tr h="731520">
                <a:tc>
                  <a:txBody>
                    <a:bodyPr/>
                    <a:lstStyle/>
                    <a:p>
                      <a:r>
                        <a:rPr lang="en-US" sz="2000" dirty="0" smtClean="0"/>
                        <a:t>Patients</a:t>
                      </a:r>
                      <a:endParaRPr lang="en-US" sz="2000" dirty="0"/>
                    </a:p>
                  </a:txBody>
                  <a:tcPr/>
                </a:tc>
                <a:tc>
                  <a:txBody>
                    <a:bodyPr/>
                    <a:lstStyle/>
                    <a:p>
                      <a:r>
                        <a:rPr lang="en-US" sz="2000" dirty="0" smtClean="0"/>
                        <a:t>RR for </a:t>
                      </a:r>
                      <a:r>
                        <a:rPr lang="en-US" sz="2000" dirty="0" err="1" smtClean="0"/>
                        <a:t>extubation</a:t>
                      </a:r>
                      <a:r>
                        <a:rPr lang="en-US" sz="2000" dirty="0" smtClean="0"/>
                        <a:t> failure</a:t>
                      </a:r>
                      <a:endParaRPr lang="en-US" sz="2000" dirty="0"/>
                    </a:p>
                  </a:txBody>
                  <a:tcPr/>
                </a:tc>
                <a:tc>
                  <a:txBody>
                    <a:bodyPr/>
                    <a:lstStyle/>
                    <a:p>
                      <a:r>
                        <a:rPr lang="en-US" sz="2000" dirty="0" smtClean="0"/>
                        <a:t>95% CI</a:t>
                      </a:r>
                      <a:endParaRPr lang="en-US" sz="2000" dirty="0"/>
                    </a:p>
                  </a:txBody>
                  <a:tcPr/>
                </a:tc>
              </a:tr>
              <a:tr h="731520">
                <a:tc>
                  <a:txBody>
                    <a:bodyPr/>
                    <a:lstStyle/>
                    <a:p>
                      <a:r>
                        <a:rPr lang="en-US" sz="2000" dirty="0" smtClean="0"/>
                        <a:t>COPD</a:t>
                      </a:r>
                      <a:endParaRPr lang="en-US" sz="2000" dirty="0"/>
                    </a:p>
                  </a:txBody>
                  <a:tcPr/>
                </a:tc>
                <a:tc>
                  <a:txBody>
                    <a:bodyPr/>
                    <a:lstStyle/>
                    <a:p>
                      <a:r>
                        <a:rPr lang="en-US" sz="2000" dirty="0" smtClean="0"/>
                        <a:t>0.33</a:t>
                      </a:r>
                      <a:endParaRPr lang="en-US" sz="2000" dirty="0"/>
                    </a:p>
                  </a:txBody>
                  <a:tcPr/>
                </a:tc>
                <a:tc>
                  <a:txBody>
                    <a:bodyPr/>
                    <a:lstStyle/>
                    <a:p>
                      <a:r>
                        <a:rPr lang="en-US" sz="2000" dirty="0" smtClean="0"/>
                        <a:t>0.16-0.69</a:t>
                      </a:r>
                      <a:endParaRPr lang="en-US" sz="2000" dirty="0"/>
                    </a:p>
                  </a:txBody>
                  <a:tcPr/>
                </a:tc>
              </a:tr>
              <a:tr h="731520">
                <a:tc>
                  <a:txBody>
                    <a:bodyPr/>
                    <a:lstStyle/>
                    <a:p>
                      <a:r>
                        <a:rPr lang="en-US" sz="2000" dirty="0" smtClean="0"/>
                        <a:t>Mixed MICU population</a:t>
                      </a:r>
                      <a:endParaRPr lang="en-US" sz="2000" dirty="0"/>
                    </a:p>
                  </a:txBody>
                  <a:tcPr/>
                </a:tc>
                <a:tc>
                  <a:txBody>
                    <a:bodyPr/>
                    <a:lstStyle/>
                    <a:p>
                      <a:r>
                        <a:rPr lang="en-US" sz="2000" dirty="0" smtClean="0"/>
                        <a:t>0.66</a:t>
                      </a:r>
                      <a:endParaRPr lang="en-US" sz="2000" dirty="0"/>
                    </a:p>
                  </a:txBody>
                  <a:tcPr/>
                </a:tc>
                <a:tc>
                  <a:txBody>
                    <a:bodyPr/>
                    <a:lstStyle/>
                    <a:p>
                      <a:r>
                        <a:rPr lang="en-US" sz="2000" dirty="0" smtClean="0"/>
                        <a:t>0.25-1.73</a:t>
                      </a:r>
                      <a:endParaRPr lang="en-US" sz="2000" dirty="0"/>
                    </a:p>
                  </a:txBody>
                  <a:tcPr/>
                </a:tc>
              </a:tr>
            </a:tbl>
          </a:graphicData>
        </a:graphic>
      </p:graphicFrame>
    </p:spTree>
    <p:extLst>
      <p:ext uri="{BB962C8B-B14F-4D97-AF65-F5344CB8AC3E}">
        <p14:creationId xmlns:p14="http://schemas.microsoft.com/office/powerpoint/2010/main" val="1186258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7994113" cy="822960"/>
          </a:xfrm>
        </p:spPr>
        <p:txBody>
          <a:bodyPr>
            <a:noAutofit/>
          </a:bodyPr>
          <a:lstStyle/>
          <a:p>
            <a:r>
              <a:rPr lang="en-US" sz="4000" dirty="0" smtClean="0"/>
              <a:t>Anatomy of obstructive lung disease</a:t>
            </a:r>
            <a:endParaRPr lang="en-US" sz="4000" dirty="0"/>
          </a:p>
        </p:txBody>
      </p:sp>
      <p:pic>
        <p:nvPicPr>
          <p:cNvPr id="1026" name="Picture 2" descr="http://www.nhlbi.nih.gov/sites/www.nhlbi.nih.gov/files/images_23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5105400" cy="3385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bwMode="auto">
          <a:xfrm>
            <a:off x="304800" y="6416859"/>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800" b="1" dirty="0" smtClean="0">
                <a:latin typeface="Helvetica" charset="0"/>
              </a:rPr>
              <a:t>www.nhlbi.nih.gov </a:t>
            </a:r>
            <a:endParaRPr lang="en-US" altLang="en-US" sz="800" b="1" dirty="0">
              <a:latin typeface="Helvetica" charset="0"/>
            </a:endParaRPr>
          </a:p>
        </p:txBody>
      </p:sp>
      <p:pic>
        <p:nvPicPr>
          <p:cNvPr id="1028" name="Picture 4" descr="http://www.nhlbi.nih.gov/sites/www.nhlbi.nih.gov/files/images_24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479181"/>
            <a:ext cx="3733800" cy="513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22960"/>
          </a:xfrm>
        </p:spPr>
        <p:txBody>
          <a:bodyPr>
            <a:noAutofit/>
          </a:bodyPr>
          <a:lstStyle/>
          <a:p>
            <a:r>
              <a:rPr lang="en-US" dirty="0" smtClean="0"/>
              <a:t>Clinical case cont.</a:t>
            </a:r>
            <a:endParaRPr lang="en-US" dirty="0"/>
          </a:p>
        </p:txBody>
      </p:sp>
      <p:sp>
        <p:nvSpPr>
          <p:cNvPr id="3" name="Content Placeholder 2"/>
          <p:cNvSpPr>
            <a:spLocks noGrp="1"/>
          </p:cNvSpPr>
          <p:nvPr>
            <p:ph idx="1"/>
          </p:nvPr>
        </p:nvSpPr>
        <p:spPr>
          <a:xfrm>
            <a:off x="457200" y="1417637"/>
            <a:ext cx="8229600" cy="1593779"/>
          </a:xfrm>
        </p:spPr>
        <p:txBody>
          <a:bodyPr>
            <a:normAutofit fontScale="92500"/>
          </a:bodyPr>
          <a:lstStyle/>
          <a:p>
            <a:pPr marL="0" indent="0">
              <a:buNone/>
            </a:pPr>
            <a:r>
              <a:rPr lang="en-US" sz="2800" i="1" dirty="0" smtClean="0"/>
              <a:t>He is extubated directly to </a:t>
            </a:r>
            <a:r>
              <a:rPr lang="en-US" sz="2800" i="1" dirty="0" err="1" smtClean="0"/>
              <a:t>bipap</a:t>
            </a:r>
            <a:r>
              <a:rPr lang="en-US" sz="2800" i="1" dirty="0" smtClean="0"/>
              <a:t>, does well for 6 hours, and is successfully weaned from </a:t>
            </a:r>
            <a:r>
              <a:rPr lang="en-US" sz="2800" i="1" dirty="0" err="1" smtClean="0"/>
              <a:t>bipap</a:t>
            </a:r>
            <a:r>
              <a:rPr lang="en-US" sz="2800" i="1" dirty="0" smtClean="0"/>
              <a:t> with improved work of breathing.  He transfers out of the ICU the next morning.</a:t>
            </a:r>
            <a:endParaRPr lang="en-US" sz="2800" i="1" dirty="0"/>
          </a:p>
        </p:txBody>
      </p:sp>
      <p:pic>
        <p:nvPicPr>
          <p:cNvPr id="23554" name="Picture 2" descr="Image result for trump thumbs u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11416"/>
            <a:ext cx="6905625" cy="36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Effect transition="in" filter="fade">
                                      <p:cBhvr>
                                        <p:cTn id="9"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533400"/>
            <a:ext cx="8129587" cy="658317"/>
          </a:xfrm>
        </p:spPr>
        <p:txBody>
          <a:bodyPr>
            <a:noAutofit/>
          </a:bodyPr>
          <a:lstStyle/>
          <a:p>
            <a:r>
              <a:rPr lang="en-US" sz="4800" dirty="0" smtClean="0"/>
              <a:t>Summary</a:t>
            </a:r>
            <a:endParaRPr lang="en-US" sz="4800" dirty="0"/>
          </a:p>
        </p:txBody>
      </p:sp>
      <p:sp>
        <p:nvSpPr>
          <p:cNvPr id="245763" name="Rectangle 3"/>
          <p:cNvSpPr>
            <a:spLocks noGrp="1" noChangeArrowheads="1"/>
          </p:cNvSpPr>
          <p:nvPr>
            <p:ph idx="1"/>
          </p:nvPr>
        </p:nvSpPr>
        <p:spPr>
          <a:xfrm>
            <a:off x="609600" y="1219200"/>
            <a:ext cx="8001000" cy="5181600"/>
          </a:xfrm>
        </p:spPr>
        <p:txBody>
          <a:bodyPr>
            <a:noAutofit/>
          </a:bodyPr>
          <a:lstStyle/>
          <a:p>
            <a:pPr marL="457200" indent="-457200">
              <a:buFont typeface="Arial"/>
              <a:buChar char="•"/>
            </a:pPr>
            <a:r>
              <a:rPr lang="en-US" sz="3000" dirty="0" smtClean="0"/>
              <a:t>Airflow obstruction has multiple components that should be adequately treated pharmacologically</a:t>
            </a:r>
          </a:p>
          <a:p>
            <a:pPr marL="457200" indent="-457200">
              <a:buFont typeface="Arial"/>
              <a:buChar char="•"/>
            </a:pPr>
            <a:r>
              <a:rPr lang="en-US" sz="3000" dirty="0" smtClean="0"/>
              <a:t>NPPV reduced mortality and reduces need for intubation in patients with COPD exacerbations</a:t>
            </a:r>
          </a:p>
          <a:p>
            <a:pPr marL="457200" indent="-457200">
              <a:buFont typeface="Arial"/>
              <a:buChar char="•"/>
            </a:pPr>
            <a:r>
              <a:rPr lang="en-US" sz="3000" dirty="0" smtClean="0"/>
              <a:t>Understanding intrinsic PEEP and allowing for adequate exhalation are key to mechanical ventilation in obstructive lung disease</a:t>
            </a:r>
          </a:p>
          <a:p>
            <a:pPr marL="457200" indent="-457200">
              <a:buFont typeface="Arial"/>
              <a:buChar char="•"/>
            </a:pPr>
            <a:r>
              <a:rPr lang="en-US" sz="3000" dirty="0" err="1" smtClean="0"/>
              <a:t>Extubation</a:t>
            </a:r>
            <a:r>
              <a:rPr lang="en-US" sz="3000" dirty="0" smtClean="0"/>
              <a:t> to NIV may reduce risk of re-intubation </a:t>
            </a:r>
          </a:p>
        </p:txBody>
      </p:sp>
    </p:spTree>
    <p:extLst>
      <p:ext uri="{BB962C8B-B14F-4D97-AF65-F5344CB8AC3E}">
        <p14:creationId xmlns:p14="http://schemas.microsoft.com/office/powerpoint/2010/main" val="176255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4"/>
          <p:cNvSpPr>
            <a:spLocks noGrp="1"/>
          </p:cNvSpPr>
          <p:nvPr>
            <p:ph idx="1"/>
          </p:nvPr>
        </p:nvSpPr>
        <p:spPr>
          <a:xfrm>
            <a:off x="533400" y="2874963"/>
            <a:ext cx="8199437" cy="2192337"/>
          </a:xfrm>
        </p:spPr>
        <p:txBody>
          <a:bodyPr/>
          <a:lstStyle/>
          <a:p>
            <a:pPr marL="82550" indent="0" algn="ctr" eaLnBrk="1" hangingPunct="1">
              <a:buFont typeface="Wingdings" pitchFamily="2" charset="2"/>
              <a:buNone/>
            </a:pPr>
            <a:r>
              <a:rPr lang="en-US" altLang="en-US" sz="4800" dirty="0" smtClean="0">
                <a:latin typeface="Arial" pitchFamily="34" charset="0"/>
                <a:cs typeface="Arial" pitchFamily="34" charset="0"/>
              </a:rPr>
              <a:t>Questions?</a:t>
            </a:r>
          </a:p>
        </p:txBody>
      </p:sp>
    </p:spTree>
    <p:extLst>
      <p:ext uri="{BB962C8B-B14F-4D97-AF65-F5344CB8AC3E}">
        <p14:creationId xmlns:p14="http://schemas.microsoft.com/office/powerpoint/2010/main" val="10962224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Chest Challenge\VAC inc 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39" r="39418"/>
          <a:stretch/>
        </p:blipFill>
        <p:spPr bwMode="auto">
          <a:xfrm>
            <a:off x="381000" y="1447800"/>
            <a:ext cx="2971800" cy="430153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946459" y="1447800"/>
            <a:ext cx="2788920" cy="4301539"/>
            <a:chOff x="4946459" y="1447800"/>
            <a:chExt cx="2788920" cy="4301539"/>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946459" y="1447801"/>
              <a:ext cx="1530541" cy="430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23" r="47472"/>
            <a:stretch/>
          </p:blipFill>
          <p:spPr bwMode="auto">
            <a:xfrm>
              <a:off x="6446520" y="1447800"/>
              <a:ext cx="1288859" cy="430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9"/>
          <p:cNvSpPr txBox="1">
            <a:spLocks noChangeArrowheads="1"/>
          </p:cNvSpPr>
          <p:nvPr/>
        </p:nvSpPr>
        <p:spPr bwMode="auto">
          <a:xfrm>
            <a:off x="381000" y="5715000"/>
            <a:ext cx="2052037" cy="461665"/>
          </a:xfrm>
          <a:prstGeom prst="rect">
            <a:avLst/>
          </a:prstGeom>
          <a:noFill/>
          <a:ln w="9525">
            <a:noFill/>
            <a:miter lim="800000"/>
            <a:headEnd/>
            <a:tailEnd/>
          </a:ln>
        </p:spPr>
        <p:txBody>
          <a:bodyPr wrap="none">
            <a:spAutoFit/>
          </a:bodyPr>
          <a:lstStyle/>
          <a:p>
            <a:r>
              <a:rPr lang="en-US" sz="2400" dirty="0" smtClean="0"/>
              <a:t>No obstruction</a:t>
            </a:r>
            <a:endParaRPr lang="en-US" sz="2400" dirty="0"/>
          </a:p>
        </p:txBody>
      </p:sp>
      <p:sp>
        <p:nvSpPr>
          <p:cNvPr id="9" name="Text Box 9"/>
          <p:cNvSpPr txBox="1">
            <a:spLocks noChangeArrowheads="1"/>
          </p:cNvSpPr>
          <p:nvPr/>
        </p:nvSpPr>
        <p:spPr bwMode="auto">
          <a:xfrm>
            <a:off x="4876800" y="5715000"/>
            <a:ext cx="1664110" cy="461665"/>
          </a:xfrm>
          <a:prstGeom prst="rect">
            <a:avLst/>
          </a:prstGeom>
          <a:noFill/>
          <a:ln w="9525">
            <a:noFill/>
            <a:miter lim="800000"/>
            <a:headEnd/>
            <a:tailEnd/>
          </a:ln>
        </p:spPr>
        <p:txBody>
          <a:bodyPr wrap="none">
            <a:spAutoFit/>
          </a:bodyPr>
          <a:lstStyle/>
          <a:p>
            <a:r>
              <a:rPr lang="en-US" sz="2400" dirty="0" smtClean="0"/>
              <a:t>Obstruction</a:t>
            </a:r>
            <a:endParaRPr lang="en-US" sz="2400" dirty="0"/>
          </a:p>
        </p:txBody>
      </p:sp>
      <p:sp>
        <p:nvSpPr>
          <p:cNvPr id="12" name="Line 8"/>
          <p:cNvSpPr>
            <a:spLocks noChangeShapeType="1"/>
          </p:cNvSpPr>
          <p:nvPr/>
        </p:nvSpPr>
        <p:spPr bwMode="auto">
          <a:xfrm flipH="1">
            <a:off x="2819400" y="1676400"/>
            <a:ext cx="685800" cy="228600"/>
          </a:xfrm>
          <a:prstGeom prst="line">
            <a:avLst/>
          </a:prstGeom>
          <a:noFill/>
          <a:ln w="19050">
            <a:solidFill>
              <a:srgbClr val="FF0000"/>
            </a:solidFill>
            <a:round/>
            <a:headEnd/>
            <a:tailEnd type="triangle" w="med" len="med"/>
          </a:ln>
        </p:spPr>
        <p:txBody>
          <a:bodyPr wrap="none" anchor="ctr"/>
          <a:lstStyle/>
          <a:p>
            <a:endParaRPr lang="en-US"/>
          </a:p>
        </p:txBody>
      </p:sp>
      <p:sp>
        <p:nvSpPr>
          <p:cNvPr id="13" name="Text Box 9"/>
          <p:cNvSpPr txBox="1">
            <a:spLocks noChangeArrowheads="1"/>
          </p:cNvSpPr>
          <p:nvPr/>
        </p:nvSpPr>
        <p:spPr bwMode="auto">
          <a:xfrm>
            <a:off x="3505200" y="1313097"/>
            <a:ext cx="1371600" cy="461665"/>
          </a:xfrm>
          <a:prstGeom prst="rect">
            <a:avLst/>
          </a:prstGeom>
          <a:noFill/>
          <a:ln w="9525">
            <a:noFill/>
            <a:miter lim="800000"/>
            <a:headEnd/>
            <a:tailEnd/>
          </a:ln>
        </p:spPr>
        <p:txBody>
          <a:bodyPr wrap="square">
            <a:spAutoFit/>
          </a:bodyPr>
          <a:lstStyle/>
          <a:p>
            <a:r>
              <a:rPr lang="en-US" sz="1200" dirty="0" smtClean="0"/>
              <a:t>Peak and Plateau similar</a:t>
            </a:r>
            <a:endParaRPr lang="en-US" sz="1200" dirty="0"/>
          </a:p>
        </p:txBody>
      </p:sp>
      <p:sp>
        <p:nvSpPr>
          <p:cNvPr id="14" name="Line 8"/>
          <p:cNvSpPr>
            <a:spLocks noChangeShapeType="1"/>
          </p:cNvSpPr>
          <p:nvPr/>
        </p:nvSpPr>
        <p:spPr bwMode="auto">
          <a:xfrm flipH="1">
            <a:off x="7086600" y="1676400"/>
            <a:ext cx="685800" cy="228600"/>
          </a:xfrm>
          <a:prstGeom prst="line">
            <a:avLst/>
          </a:prstGeom>
          <a:noFill/>
          <a:ln w="19050">
            <a:solidFill>
              <a:srgbClr val="FF0000"/>
            </a:solidFill>
            <a:round/>
            <a:headEnd/>
            <a:tailEnd type="triangle" w="med" len="med"/>
          </a:ln>
        </p:spPr>
        <p:txBody>
          <a:bodyPr wrap="none" anchor="ctr"/>
          <a:lstStyle/>
          <a:p>
            <a:endParaRPr lang="en-US"/>
          </a:p>
        </p:txBody>
      </p:sp>
      <p:sp>
        <p:nvSpPr>
          <p:cNvPr id="15" name="Text Box 9"/>
          <p:cNvSpPr txBox="1">
            <a:spLocks noChangeArrowheads="1"/>
          </p:cNvSpPr>
          <p:nvPr/>
        </p:nvSpPr>
        <p:spPr bwMode="auto">
          <a:xfrm>
            <a:off x="7772400" y="1313097"/>
            <a:ext cx="1371600" cy="646331"/>
          </a:xfrm>
          <a:prstGeom prst="rect">
            <a:avLst/>
          </a:prstGeom>
          <a:noFill/>
          <a:ln w="9525">
            <a:noFill/>
            <a:miter lim="800000"/>
            <a:headEnd/>
            <a:tailEnd/>
          </a:ln>
        </p:spPr>
        <p:txBody>
          <a:bodyPr wrap="square">
            <a:spAutoFit/>
          </a:bodyPr>
          <a:lstStyle/>
          <a:p>
            <a:r>
              <a:rPr lang="en-US" sz="1200" dirty="0" smtClean="0"/>
              <a:t>Large difference between Peak </a:t>
            </a:r>
            <a:r>
              <a:rPr lang="en-US" sz="1200" dirty="0"/>
              <a:t>and Plateau </a:t>
            </a:r>
          </a:p>
        </p:txBody>
      </p:sp>
      <p:sp>
        <p:nvSpPr>
          <p:cNvPr id="16" name="Line 8"/>
          <p:cNvSpPr>
            <a:spLocks noChangeShapeType="1"/>
          </p:cNvSpPr>
          <p:nvPr/>
        </p:nvSpPr>
        <p:spPr bwMode="auto">
          <a:xfrm flipH="1">
            <a:off x="1969384" y="3124200"/>
            <a:ext cx="1535816" cy="457200"/>
          </a:xfrm>
          <a:prstGeom prst="line">
            <a:avLst/>
          </a:prstGeom>
          <a:noFill/>
          <a:ln w="19050">
            <a:solidFill>
              <a:srgbClr val="FF0000"/>
            </a:solidFill>
            <a:round/>
            <a:headEnd/>
            <a:tailEnd type="triangle" w="med" len="med"/>
          </a:ln>
        </p:spPr>
        <p:txBody>
          <a:bodyPr wrap="none" anchor="ctr"/>
          <a:lstStyle/>
          <a:p>
            <a:endParaRPr lang="en-US"/>
          </a:p>
        </p:txBody>
      </p:sp>
      <p:sp>
        <p:nvSpPr>
          <p:cNvPr id="17" name="Text Box 9"/>
          <p:cNvSpPr txBox="1">
            <a:spLocks noChangeArrowheads="1"/>
          </p:cNvSpPr>
          <p:nvPr/>
        </p:nvSpPr>
        <p:spPr bwMode="auto">
          <a:xfrm>
            <a:off x="3505200" y="2989497"/>
            <a:ext cx="1371600" cy="461665"/>
          </a:xfrm>
          <a:prstGeom prst="rect">
            <a:avLst/>
          </a:prstGeom>
          <a:noFill/>
          <a:ln w="9525">
            <a:noFill/>
            <a:miter lim="800000"/>
            <a:headEnd/>
            <a:tailEnd/>
          </a:ln>
        </p:spPr>
        <p:txBody>
          <a:bodyPr wrap="square">
            <a:spAutoFit/>
          </a:bodyPr>
          <a:lstStyle/>
          <a:p>
            <a:r>
              <a:rPr lang="en-US" sz="1200" dirty="0" smtClean="0"/>
              <a:t>Flow stops prior to next breath</a:t>
            </a:r>
            <a:endParaRPr lang="en-US" sz="1200" dirty="0"/>
          </a:p>
        </p:txBody>
      </p:sp>
      <p:sp>
        <p:nvSpPr>
          <p:cNvPr id="18" name="Line 8"/>
          <p:cNvSpPr>
            <a:spLocks noChangeShapeType="1"/>
          </p:cNvSpPr>
          <p:nvPr/>
        </p:nvSpPr>
        <p:spPr bwMode="auto">
          <a:xfrm flipH="1">
            <a:off x="6407340" y="3124200"/>
            <a:ext cx="1288859" cy="474370"/>
          </a:xfrm>
          <a:prstGeom prst="line">
            <a:avLst/>
          </a:prstGeom>
          <a:noFill/>
          <a:ln w="19050">
            <a:solidFill>
              <a:srgbClr val="FF0000"/>
            </a:solidFill>
            <a:round/>
            <a:headEnd/>
            <a:tailEnd type="triangle" w="med" len="med"/>
          </a:ln>
        </p:spPr>
        <p:txBody>
          <a:bodyPr wrap="none" anchor="ctr"/>
          <a:lstStyle/>
          <a:p>
            <a:endParaRPr lang="en-US"/>
          </a:p>
        </p:txBody>
      </p:sp>
      <p:sp>
        <p:nvSpPr>
          <p:cNvPr id="19" name="Text Box 9"/>
          <p:cNvSpPr txBox="1">
            <a:spLocks noChangeArrowheads="1"/>
          </p:cNvSpPr>
          <p:nvPr/>
        </p:nvSpPr>
        <p:spPr bwMode="auto">
          <a:xfrm>
            <a:off x="7696200" y="2989497"/>
            <a:ext cx="1371600" cy="646331"/>
          </a:xfrm>
          <a:prstGeom prst="rect">
            <a:avLst/>
          </a:prstGeom>
          <a:noFill/>
          <a:ln w="9525">
            <a:noFill/>
            <a:miter lim="800000"/>
            <a:headEnd/>
            <a:tailEnd/>
          </a:ln>
        </p:spPr>
        <p:txBody>
          <a:bodyPr wrap="square">
            <a:spAutoFit/>
          </a:bodyPr>
          <a:lstStyle/>
          <a:p>
            <a:r>
              <a:rPr lang="en-US" sz="1200" dirty="0" smtClean="0"/>
              <a:t>Flow does not reach zero prior to next breath</a:t>
            </a:r>
            <a:endParaRPr lang="en-US" sz="1200" dirty="0"/>
          </a:p>
        </p:txBody>
      </p:sp>
      <p:sp>
        <p:nvSpPr>
          <p:cNvPr id="20" name="Line 8"/>
          <p:cNvSpPr>
            <a:spLocks noChangeShapeType="1"/>
          </p:cNvSpPr>
          <p:nvPr/>
        </p:nvSpPr>
        <p:spPr bwMode="auto">
          <a:xfrm flipH="1">
            <a:off x="1969384" y="4876800"/>
            <a:ext cx="1535816" cy="457200"/>
          </a:xfrm>
          <a:prstGeom prst="line">
            <a:avLst/>
          </a:prstGeom>
          <a:noFill/>
          <a:ln w="19050">
            <a:solidFill>
              <a:srgbClr val="FF0000"/>
            </a:solidFill>
            <a:round/>
            <a:headEnd/>
            <a:tailEnd type="triangle" w="med" len="med"/>
          </a:ln>
        </p:spPr>
        <p:txBody>
          <a:bodyPr wrap="none" anchor="ctr"/>
          <a:lstStyle/>
          <a:p>
            <a:endParaRPr lang="en-US"/>
          </a:p>
        </p:txBody>
      </p:sp>
      <p:sp>
        <p:nvSpPr>
          <p:cNvPr id="21" name="Text Box 9"/>
          <p:cNvSpPr txBox="1">
            <a:spLocks noChangeArrowheads="1"/>
          </p:cNvSpPr>
          <p:nvPr/>
        </p:nvSpPr>
        <p:spPr bwMode="auto">
          <a:xfrm>
            <a:off x="3505200" y="4742097"/>
            <a:ext cx="1371600" cy="461665"/>
          </a:xfrm>
          <a:prstGeom prst="rect">
            <a:avLst/>
          </a:prstGeom>
          <a:noFill/>
          <a:ln w="9525">
            <a:noFill/>
            <a:miter lim="800000"/>
            <a:headEnd/>
            <a:tailEnd/>
          </a:ln>
        </p:spPr>
        <p:txBody>
          <a:bodyPr wrap="square">
            <a:spAutoFit/>
          </a:bodyPr>
          <a:lstStyle/>
          <a:p>
            <a:r>
              <a:rPr lang="en-US" sz="1200" dirty="0" smtClean="0"/>
              <a:t>Inhaled volume = exhaled volume</a:t>
            </a:r>
            <a:endParaRPr lang="en-US" sz="1200" dirty="0"/>
          </a:p>
        </p:txBody>
      </p:sp>
      <p:sp>
        <p:nvSpPr>
          <p:cNvPr id="22" name="Line 8"/>
          <p:cNvSpPr>
            <a:spLocks noChangeShapeType="1"/>
          </p:cNvSpPr>
          <p:nvPr/>
        </p:nvSpPr>
        <p:spPr bwMode="auto">
          <a:xfrm flipH="1">
            <a:off x="6476999" y="4876800"/>
            <a:ext cx="1295399" cy="326962"/>
          </a:xfrm>
          <a:prstGeom prst="line">
            <a:avLst/>
          </a:prstGeom>
          <a:noFill/>
          <a:ln w="19050">
            <a:solidFill>
              <a:srgbClr val="FF0000"/>
            </a:solidFill>
            <a:round/>
            <a:headEnd/>
            <a:tailEnd type="triangle" w="med" len="med"/>
          </a:ln>
        </p:spPr>
        <p:txBody>
          <a:bodyPr wrap="none" anchor="ctr"/>
          <a:lstStyle/>
          <a:p>
            <a:endParaRPr lang="en-US"/>
          </a:p>
        </p:txBody>
      </p:sp>
      <p:sp>
        <p:nvSpPr>
          <p:cNvPr id="23" name="Text Box 9"/>
          <p:cNvSpPr txBox="1">
            <a:spLocks noChangeArrowheads="1"/>
          </p:cNvSpPr>
          <p:nvPr/>
        </p:nvSpPr>
        <p:spPr bwMode="auto">
          <a:xfrm>
            <a:off x="7772400" y="4742097"/>
            <a:ext cx="1371600" cy="461665"/>
          </a:xfrm>
          <a:prstGeom prst="rect">
            <a:avLst/>
          </a:prstGeom>
          <a:noFill/>
          <a:ln w="9525">
            <a:noFill/>
            <a:miter lim="800000"/>
            <a:headEnd/>
            <a:tailEnd/>
          </a:ln>
        </p:spPr>
        <p:txBody>
          <a:bodyPr wrap="square">
            <a:spAutoFit/>
          </a:bodyPr>
          <a:lstStyle/>
          <a:p>
            <a:r>
              <a:rPr lang="en-US" sz="1200" dirty="0" smtClean="0"/>
              <a:t>Inhaled volume &gt; exhaled volume</a:t>
            </a:r>
            <a:endParaRPr lang="en-US" sz="1200" dirty="0"/>
          </a:p>
        </p:txBody>
      </p:sp>
      <p:sp>
        <p:nvSpPr>
          <p:cNvPr id="25" name="Title 1"/>
          <p:cNvSpPr>
            <a:spLocks noGrp="1"/>
          </p:cNvSpPr>
          <p:nvPr>
            <p:ph type="title"/>
          </p:nvPr>
        </p:nvSpPr>
        <p:spPr>
          <a:xfrm>
            <a:off x="76200" y="381000"/>
            <a:ext cx="8991600" cy="822960"/>
          </a:xfrm>
        </p:spPr>
        <p:txBody>
          <a:bodyPr>
            <a:noAutofit/>
          </a:bodyPr>
          <a:lstStyle/>
          <a:p>
            <a:r>
              <a:rPr lang="en-US" sz="4000" dirty="0" smtClean="0"/>
              <a:t>Information from an end inspiratory pause</a:t>
            </a:r>
            <a:endParaRPr lang="en-US" sz="4000" dirty="0"/>
          </a:p>
        </p:txBody>
      </p:sp>
    </p:spTree>
    <p:extLst>
      <p:ext uri="{BB962C8B-B14F-4D97-AF65-F5344CB8AC3E}">
        <p14:creationId xmlns:p14="http://schemas.microsoft.com/office/powerpoint/2010/main" val="1580157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pirometry.guru/img/curves/mixe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666745"/>
            <a:ext cx="2944370" cy="3200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2608" y="3962401"/>
            <a:ext cx="2286000" cy="1920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2608" y="5934459"/>
            <a:ext cx="2526792" cy="8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1200" y="5715002"/>
            <a:ext cx="749808" cy="167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8640" y="548640"/>
            <a:ext cx="8229600" cy="746760"/>
          </a:xfrm>
        </p:spPr>
        <p:txBody>
          <a:bodyPr>
            <a:noAutofit/>
          </a:bodyPr>
          <a:lstStyle/>
          <a:p>
            <a:r>
              <a:rPr lang="en-US" dirty="0" smtClean="0"/>
              <a:t>Causes of Airflow Obstruction</a:t>
            </a:r>
            <a:endParaRPr lang="en-US" dirty="0"/>
          </a:p>
        </p:txBody>
      </p:sp>
      <p:pic>
        <p:nvPicPr>
          <p:cNvPr id="5" name="Picture 2" descr="http://www.nhlbi.nih.gov/sites/www.nhlbi.nih.gov/files/images_234">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876" t="62704" r="2132" b="7395"/>
          <a:stretch/>
        </p:blipFill>
        <p:spPr bwMode="auto">
          <a:xfrm>
            <a:off x="3581396" y="5281751"/>
            <a:ext cx="1179873" cy="1463037"/>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http://www.nhlbi.nih.gov/sites/www.nhlbi.nih.gov/files/images_234">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879" t="62704" r="31343" b="7395"/>
          <a:stretch/>
        </p:blipFill>
        <p:spPr bwMode="auto">
          <a:xfrm>
            <a:off x="5257795" y="4175762"/>
            <a:ext cx="1164136" cy="1463037"/>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sp>
        <p:nvSpPr>
          <p:cNvPr id="4" name="Freeform 3"/>
          <p:cNvSpPr/>
          <p:nvPr/>
        </p:nvSpPr>
        <p:spPr>
          <a:xfrm>
            <a:off x="280988" y="4043359"/>
            <a:ext cx="2490787" cy="1871664"/>
          </a:xfrm>
          <a:custGeom>
            <a:avLst/>
            <a:gdLst>
              <a:gd name="connsiteX0" fmla="*/ 0 w 2490787"/>
              <a:gd name="connsiteY0" fmla="*/ 1843087 h 1871662"/>
              <a:gd name="connsiteX1" fmla="*/ 9525 w 2490787"/>
              <a:gd name="connsiteY1" fmla="*/ 1695450 h 1871662"/>
              <a:gd name="connsiteX2" fmla="*/ 19050 w 2490787"/>
              <a:gd name="connsiteY2" fmla="*/ 1619250 h 1871662"/>
              <a:gd name="connsiteX3" fmla="*/ 19050 w 2490787"/>
              <a:gd name="connsiteY3" fmla="*/ 1314450 h 1871662"/>
              <a:gd name="connsiteX4" fmla="*/ 23812 w 2490787"/>
              <a:gd name="connsiteY4" fmla="*/ 1176337 h 1871662"/>
              <a:gd name="connsiteX5" fmla="*/ 33337 w 2490787"/>
              <a:gd name="connsiteY5" fmla="*/ 1138237 h 1871662"/>
              <a:gd name="connsiteX6" fmla="*/ 47625 w 2490787"/>
              <a:gd name="connsiteY6" fmla="*/ 1071562 h 1871662"/>
              <a:gd name="connsiteX7" fmla="*/ 47625 w 2490787"/>
              <a:gd name="connsiteY7" fmla="*/ 881062 h 1871662"/>
              <a:gd name="connsiteX8" fmla="*/ 52387 w 2490787"/>
              <a:gd name="connsiteY8" fmla="*/ 666750 h 1871662"/>
              <a:gd name="connsiteX9" fmla="*/ 61912 w 2490787"/>
              <a:gd name="connsiteY9" fmla="*/ 566737 h 1871662"/>
              <a:gd name="connsiteX10" fmla="*/ 71437 w 2490787"/>
              <a:gd name="connsiteY10" fmla="*/ 514350 h 1871662"/>
              <a:gd name="connsiteX11" fmla="*/ 76200 w 2490787"/>
              <a:gd name="connsiteY11" fmla="*/ 471487 h 1871662"/>
              <a:gd name="connsiteX12" fmla="*/ 80962 w 2490787"/>
              <a:gd name="connsiteY12" fmla="*/ 452437 h 1871662"/>
              <a:gd name="connsiteX13" fmla="*/ 90487 w 2490787"/>
              <a:gd name="connsiteY13" fmla="*/ 404812 h 1871662"/>
              <a:gd name="connsiteX14" fmla="*/ 95250 w 2490787"/>
              <a:gd name="connsiteY14" fmla="*/ 361950 h 1871662"/>
              <a:gd name="connsiteX15" fmla="*/ 104775 w 2490787"/>
              <a:gd name="connsiteY15" fmla="*/ 319087 h 1871662"/>
              <a:gd name="connsiteX16" fmla="*/ 109537 w 2490787"/>
              <a:gd name="connsiteY16" fmla="*/ 290512 h 1871662"/>
              <a:gd name="connsiteX17" fmla="*/ 114300 w 2490787"/>
              <a:gd name="connsiteY17" fmla="*/ 66675 h 1871662"/>
              <a:gd name="connsiteX18" fmla="*/ 119062 w 2490787"/>
              <a:gd name="connsiteY18" fmla="*/ 47625 h 1871662"/>
              <a:gd name="connsiteX19" fmla="*/ 128587 w 2490787"/>
              <a:gd name="connsiteY19" fmla="*/ 9525 h 1871662"/>
              <a:gd name="connsiteX20" fmla="*/ 142875 w 2490787"/>
              <a:gd name="connsiteY20" fmla="*/ 0 h 1871662"/>
              <a:gd name="connsiteX21" fmla="*/ 161925 w 2490787"/>
              <a:gd name="connsiteY21" fmla="*/ 42862 h 1871662"/>
              <a:gd name="connsiteX22" fmla="*/ 171450 w 2490787"/>
              <a:gd name="connsiteY22" fmla="*/ 61912 h 1871662"/>
              <a:gd name="connsiteX23" fmla="*/ 185737 w 2490787"/>
              <a:gd name="connsiteY23" fmla="*/ 71437 h 1871662"/>
              <a:gd name="connsiteX24" fmla="*/ 214312 w 2490787"/>
              <a:gd name="connsiteY24" fmla="*/ 90487 h 1871662"/>
              <a:gd name="connsiteX25" fmla="*/ 257175 w 2490787"/>
              <a:gd name="connsiteY25" fmla="*/ 114300 h 1871662"/>
              <a:gd name="connsiteX26" fmla="*/ 276225 w 2490787"/>
              <a:gd name="connsiteY26" fmla="*/ 142875 h 1871662"/>
              <a:gd name="connsiteX27" fmla="*/ 280987 w 2490787"/>
              <a:gd name="connsiteY27" fmla="*/ 157162 h 1871662"/>
              <a:gd name="connsiteX28" fmla="*/ 295275 w 2490787"/>
              <a:gd name="connsiteY28" fmla="*/ 166687 h 1871662"/>
              <a:gd name="connsiteX29" fmla="*/ 309562 w 2490787"/>
              <a:gd name="connsiteY29" fmla="*/ 180975 h 1871662"/>
              <a:gd name="connsiteX30" fmla="*/ 342900 w 2490787"/>
              <a:gd name="connsiteY30" fmla="*/ 200025 h 1871662"/>
              <a:gd name="connsiteX31" fmla="*/ 371475 w 2490787"/>
              <a:gd name="connsiteY31" fmla="*/ 214312 h 1871662"/>
              <a:gd name="connsiteX32" fmla="*/ 414337 w 2490787"/>
              <a:gd name="connsiteY32" fmla="*/ 247650 h 1871662"/>
              <a:gd name="connsiteX33" fmla="*/ 447675 w 2490787"/>
              <a:gd name="connsiteY33" fmla="*/ 266700 h 1871662"/>
              <a:gd name="connsiteX34" fmla="*/ 461962 w 2490787"/>
              <a:gd name="connsiteY34" fmla="*/ 280987 h 1871662"/>
              <a:gd name="connsiteX35" fmla="*/ 466725 w 2490787"/>
              <a:gd name="connsiteY35" fmla="*/ 295275 h 1871662"/>
              <a:gd name="connsiteX36" fmla="*/ 495300 w 2490787"/>
              <a:gd name="connsiteY36" fmla="*/ 309562 h 1871662"/>
              <a:gd name="connsiteX37" fmla="*/ 504825 w 2490787"/>
              <a:gd name="connsiteY37" fmla="*/ 323850 h 1871662"/>
              <a:gd name="connsiteX38" fmla="*/ 519112 w 2490787"/>
              <a:gd name="connsiteY38" fmla="*/ 328612 h 1871662"/>
              <a:gd name="connsiteX39" fmla="*/ 533400 w 2490787"/>
              <a:gd name="connsiteY39" fmla="*/ 338137 h 1871662"/>
              <a:gd name="connsiteX40" fmla="*/ 542925 w 2490787"/>
              <a:gd name="connsiteY40" fmla="*/ 352425 h 1871662"/>
              <a:gd name="connsiteX41" fmla="*/ 623887 w 2490787"/>
              <a:gd name="connsiteY41" fmla="*/ 371475 h 1871662"/>
              <a:gd name="connsiteX42" fmla="*/ 647700 w 2490787"/>
              <a:gd name="connsiteY42" fmla="*/ 395287 h 1871662"/>
              <a:gd name="connsiteX43" fmla="*/ 657225 w 2490787"/>
              <a:gd name="connsiteY43" fmla="*/ 409575 h 1871662"/>
              <a:gd name="connsiteX44" fmla="*/ 690562 w 2490787"/>
              <a:gd name="connsiteY44" fmla="*/ 438150 h 1871662"/>
              <a:gd name="connsiteX45" fmla="*/ 700087 w 2490787"/>
              <a:gd name="connsiteY45" fmla="*/ 452437 h 1871662"/>
              <a:gd name="connsiteX46" fmla="*/ 714375 w 2490787"/>
              <a:gd name="connsiteY46" fmla="*/ 461962 h 1871662"/>
              <a:gd name="connsiteX47" fmla="*/ 728662 w 2490787"/>
              <a:gd name="connsiteY47" fmla="*/ 476250 h 1871662"/>
              <a:gd name="connsiteX48" fmla="*/ 733425 w 2490787"/>
              <a:gd name="connsiteY48" fmla="*/ 490537 h 1871662"/>
              <a:gd name="connsiteX49" fmla="*/ 762000 w 2490787"/>
              <a:gd name="connsiteY49" fmla="*/ 514350 h 1871662"/>
              <a:gd name="connsiteX50" fmla="*/ 790575 w 2490787"/>
              <a:gd name="connsiteY50" fmla="*/ 542925 h 1871662"/>
              <a:gd name="connsiteX51" fmla="*/ 800100 w 2490787"/>
              <a:gd name="connsiteY51" fmla="*/ 557212 h 1871662"/>
              <a:gd name="connsiteX52" fmla="*/ 814387 w 2490787"/>
              <a:gd name="connsiteY52" fmla="*/ 561975 h 1871662"/>
              <a:gd name="connsiteX53" fmla="*/ 842962 w 2490787"/>
              <a:gd name="connsiteY53" fmla="*/ 581025 h 1871662"/>
              <a:gd name="connsiteX54" fmla="*/ 876300 w 2490787"/>
              <a:gd name="connsiteY54" fmla="*/ 604837 h 1871662"/>
              <a:gd name="connsiteX55" fmla="*/ 914400 w 2490787"/>
              <a:gd name="connsiteY55" fmla="*/ 623887 h 1871662"/>
              <a:gd name="connsiteX56" fmla="*/ 942975 w 2490787"/>
              <a:gd name="connsiteY56" fmla="*/ 652462 h 1871662"/>
              <a:gd name="connsiteX57" fmla="*/ 957262 w 2490787"/>
              <a:gd name="connsiteY57" fmla="*/ 661987 h 1871662"/>
              <a:gd name="connsiteX58" fmla="*/ 981075 w 2490787"/>
              <a:gd name="connsiteY58" fmla="*/ 690562 h 1871662"/>
              <a:gd name="connsiteX59" fmla="*/ 995362 w 2490787"/>
              <a:gd name="connsiteY59" fmla="*/ 700087 h 1871662"/>
              <a:gd name="connsiteX60" fmla="*/ 1014412 w 2490787"/>
              <a:gd name="connsiteY60" fmla="*/ 733425 h 1871662"/>
              <a:gd name="connsiteX61" fmla="*/ 1028700 w 2490787"/>
              <a:gd name="connsiteY61" fmla="*/ 742950 h 1871662"/>
              <a:gd name="connsiteX62" fmla="*/ 1052512 w 2490787"/>
              <a:gd name="connsiteY62" fmla="*/ 771525 h 1871662"/>
              <a:gd name="connsiteX63" fmla="*/ 1066800 w 2490787"/>
              <a:gd name="connsiteY63" fmla="*/ 790575 h 1871662"/>
              <a:gd name="connsiteX64" fmla="*/ 1076325 w 2490787"/>
              <a:gd name="connsiteY64" fmla="*/ 804862 h 1871662"/>
              <a:gd name="connsiteX65" fmla="*/ 1095375 w 2490787"/>
              <a:gd name="connsiteY65" fmla="*/ 814387 h 1871662"/>
              <a:gd name="connsiteX66" fmla="*/ 1100137 w 2490787"/>
              <a:gd name="connsiteY66" fmla="*/ 828675 h 1871662"/>
              <a:gd name="connsiteX67" fmla="*/ 1128712 w 2490787"/>
              <a:gd name="connsiteY67" fmla="*/ 852487 h 1871662"/>
              <a:gd name="connsiteX68" fmla="*/ 1152525 w 2490787"/>
              <a:gd name="connsiteY68" fmla="*/ 876300 h 1871662"/>
              <a:gd name="connsiteX69" fmla="*/ 1166812 w 2490787"/>
              <a:gd name="connsiteY69" fmla="*/ 890587 h 1871662"/>
              <a:gd name="connsiteX70" fmla="*/ 1314450 w 2490787"/>
              <a:gd name="connsiteY70" fmla="*/ 895350 h 1871662"/>
              <a:gd name="connsiteX71" fmla="*/ 1328737 w 2490787"/>
              <a:gd name="connsiteY71" fmla="*/ 900112 h 1871662"/>
              <a:gd name="connsiteX72" fmla="*/ 1357312 w 2490787"/>
              <a:gd name="connsiteY72" fmla="*/ 923925 h 1871662"/>
              <a:gd name="connsiteX73" fmla="*/ 1362075 w 2490787"/>
              <a:gd name="connsiteY73" fmla="*/ 938212 h 1871662"/>
              <a:gd name="connsiteX74" fmla="*/ 1381125 w 2490787"/>
              <a:gd name="connsiteY74" fmla="*/ 971550 h 1871662"/>
              <a:gd name="connsiteX75" fmla="*/ 1385887 w 2490787"/>
              <a:gd name="connsiteY75" fmla="*/ 990600 h 1871662"/>
              <a:gd name="connsiteX76" fmla="*/ 1409700 w 2490787"/>
              <a:gd name="connsiteY76" fmla="*/ 1023937 h 1871662"/>
              <a:gd name="connsiteX77" fmla="*/ 1414462 w 2490787"/>
              <a:gd name="connsiteY77" fmla="*/ 1038225 h 1871662"/>
              <a:gd name="connsiteX78" fmla="*/ 1428750 w 2490787"/>
              <a:gd name="connsiteY78" fmla="*/ 1047750 h 1871662"/>
              <a:gd name="connsiteX79" fmla="*/ 1443037 w 2490787"/>
              <a:gd name="connsiteY79" fmla="*/ 1062037 h 1871662"/>
              <a:gd name="connsiteX80" fmla="*/ 1457325 w 2490787"/>
              <a:gd name="connsiteY80" fmla="*/ 1071562 h 1871662"/>
              <a:gd name="connsiteX81" fmla="*/ 1471612 w 2490787"/>
              <a:gd name="connsiteY81" fmla="*/ 1085850 h 1871662"/>
              <a:gd name="connsiteX82" fmla="*/ 1485900 w 2490787"/>
              <a:gd name="connsiteY82" fmla="*/ 1095375 h 1871662"/>
              <a:gd name="connsiteX83" fmla="*/ 1519237 w 2490787"/>
              <a:gd name="connsiteY83" fmla="*/ 1119187 h 1871662"/>
              <a:gd name="connsiteX84" fmla="*/ 1538287 w 2490787"/>
              <a:gd name="connsiteY84" fmla="*/ 1147762 h 1871662"/>
              <a:gd name="connsiteX85" fmla="*/ 1557337 w 2490787"/>
              <a:gd name="connsiteY85" fmla="*/ 1162050 h 1871662"/>
              <a:gd name="connsiteX86" fmla="*/ 1595437 w 2490787"/>
              <a:gd name="connsiteY86" fmla="*/ 1181100 h 1871662"/>
              <a:gd name="connsiteX87" fmla="*/ 1609725 w 2490787"/>
              <a:gd name="connsiteY87" fmla="*/ 1190625 h 1871662"/>
              <a:gd name="connsiteX88" fmla="*/ 1638300 w 2490787"/>
              <a:gd name="connsiteY88" fmla="*/ 1214437 h 1871662"/>
              <a:gd name="connsiteX89" fmla="*/ 1643062 w 2490787"/>
              <a:gd name="connsiteY89" fmla="*/ 1228725 h 1871662"/>
              <a:gd name="connsiteX90" fmla="*/ 1681162 w 2490787"/>
              <a:gd name="connsiteY90" fmla="*/ 1243012 h 1871662"/>
              <a:gd name="connsiteX91" fmla="*/ 1700212 w 2490787"/>
              <a:gd name="connsiteY91" fmla="*/ 1252537 h 1871662"/>
              <a:gd name="connsiteX92" fmla="*/ 1714500 w 2490787"/>
              <a:gd name="connsiteY92" fmla="*/ 1257300 h 1871662"/>
              <a:gd name="connsiteX93" fmla="*/ 1738312 w 2490787"/>
              <a:gd name="connsiteY93" fmla="*/ 1276350 h 1871662"/>
              <a:gd name="connsiteX94" fmla="*/ 1747837 w 2490787"/>
              <a:gd name="connsiteY94" fmla="*/ 1290637 h 1871662"/>
              <a:gd name="connsiteX95" fmla="*/ 1790700 w 2490787"/>
              <a:gd name="connsiteY95" fmla="*/ 1323975 h 1871662"/>
              <a:gd name="connsiteX96" fmla="*/ 1804987 w 2490787"/>
              <a:gd name="connsiteY96" fmla="*/ 1328737 h 1871662"/>
              <a:gd name="connsiteX97" fmla="*/ 1819275 w 2490787"/>
              <a:gd name="connsiteY97" fmla="*/ 1343025 h 1871662"/>
              <a:gd name="connsiteX98" fmla="*/ 1833562 w 2490787"/>
              <a:gd name="connsiteY98" fmla="*/ 1347787 h 1871662"/>
              <a:gd name="connsiteX99" fmla="*/ 1857375 w 2490787"/>
              <a:gd name="connsiteY99" fmla="*/ 1366837 h 1871662"/>
              <a:gd name="connsiteX100" fmla="*/ 1885950 w 2490787"/>
              <a:gd name="connsiteY100" fmla="*/ 1385887 h 1871662"/>
              <a:gd name="connsiteX101" fmla="*/ 1890712 w 2490787"/>
              <a:gd name="connsiteY101" fmla="*/ 1400175 h 1871662"/>
              <a:gd name="connsiteX102" fmla="*/ 1938337 w 2490787"/>
              <a:gd name="connsiteY102" fmla="*/ 1419225 h 1871662"/>
              <a:gd name="connsiteX103" fmla="*/ 1966912 w 2490787"/>
              <a:gd name="connsiteY103" fmla="*/ 1433512 h 1871662"/>
              <a:gd name="connsiteX104" fmla="*/ 2014537 w 2490787"/>
              <a:gd name="connsiteY104" fmla="*/ 1462087 h 1871662"/>
              <a:gd name="connsiteX105" fmla="*/ 2038350 w 2490787"/>
              <a:gd name="connsiteY105" fmla="*/ 1485900 h 1871662"/>
              <a:gd name="connsiteX106" fmla="*/ 2071687 w 2490787"/>
              <a:gd name="connsiteY106" fmla="*/ 1514475 h 1871662"/>
              <a:gd name="connsiteX107" fmla="*/ 2100262 w 2490787"/>
              <a:gd name="connsiteY107" fmla="*/ 1533525 h 1871662"/>
              <a:gd name="connsiteX108" fmla="*/ 2128837 w 2490787"/>
              <a:gd name="connsiteY108" fmla="*/ 1562100 h 1871662"/>
              <a:gd name="connsiteX109" fmla="*/ 2157412 w 2490787"/>
              <a:gd name="connsiteY109" fmla="*/ 1585912 h 1871662"/>
              <a:gd name="connsiteX110" fmla="*/ 2195512 w 2490787"/>
              <a:gd name="connsiteY110" fmla="*/ 1628775 h 1871662"/>
              <a:gd name="connsiteX111" fmla="*/ 2209800 w 2490787"/>
              <a:gd name="connsiteY111" fmla="*/ 1633537 h 1871662"/>
              <a:gd name="connsiteX112" fmla="*/ 2252662 w 2490787"/>
              <a:gd name="connsiteY112" fmla="*/ 1666875 h 1871662"/>
              <a:gd name="connsiteX113" fmla="*/ 2286000 w 2490787"/>
              <a:gd name="connsiteY113" fmla="*/ 1685925 h 1871662"/>
              <a:gd name="connsiteX114" fmla="*/ 2300287 w 2490787"/>
              <a:gd name="connsiteY114" fmla="*/ 1690687 h 1871662"/>
              <a:gd name="connsiteX115" fmla="*/ 2314575 w 2490787"/>
              <a:gd name="connsiteY115" fmla="*/ 1700212 h 1871662"/>
              <a:gd name="connsiteX116" fmla="*/ 2328862 w 2490787"/>
              <a:gd name="connsiteY116" fmla="*/ 1714500 h 1871662"/>
              <a:gd name="connsiteX117" fmla="*/ 2343150 w 2490787"/>
              <a:gd name="connsiteY117" fmla="*/ 1719262 h 1871662"/>
              <a:gd name="connsiteX118" fmla="*/ 2366962 w 2490787"/>
              <a:gd name="connsiteY118" fmla="*/ 1743075 h 1871662"/>
              <a:gd name="connsiteX119" fmla="*/ 2381250 w 2490787"/>
              <a:gd name="connsiteY119" fmla="*/ 1752600 h 1871662"/>
              <a:gd name="connsiteX120" fmla="*/ 2405062 w 2490787"/>
              <a:gd name="connsiteY120" fmla="*/ 1781175 h 1871662"/>
              <a:gd name="connsiteX121" fmla="*/ 2419350 w 2490787"/>
              <a:gd name="connsiteY121" fmla="*/ 1790700 h 1871662"/>
              <a:gd name="connsiteX122" fmla="*/ 2424112 w 2490787"/>
              <a:gd name="connsiteY122" fmla="*/ 1804987 h 1871662"/>
              <a:gd name="connsiteX123" fmla="*/ 2457450 w 2490787"/>
              <a:gd name="connsiteY123" fmla="*/ 1833562 h 1871662"/>
              <a:gd name="connsiteX124" fmla="*/ 2476500 w 2490787"/>
              <a:gd name="connsiteY124" fmla="*/ 1862137 h 1871662"/>
              <a:gd name="connsiteX125" fmla="*/ 2490787 w 2490787"/>
              <a:gd name="connsiteY125" fmla="*/ 1871662 h 187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490787" h="1871662">
                <a:moveTo>
                  <a:pt x="0" y="1843087"/>
                </a:moveTo>
                <a:cubicBezTo>
                  <a:pt x="8192" y="1671028"/>
                  <a:pt x="164" y="1803107"/>
                  <a:pt x="9525" y="1695450"/>
                </a:cubicBezTo>
                <a:cubicBezTo>
                  <a:pt x="15581" y="1625805"/>
                  <a:pt x="7520" y="1653835"/>
                  <a:pt x="19050" y="1619250"/>
                </a:cubicBezTo>
                <a:cubicBezTo>
                  <a:pt x="9840" y="1471908"/>
                  <a:pt x="12835" y="1553741"/>
                  <a:pt x="19050" y="1314450"/>
                </a:cubicBezTo>
                <a:cubicBezTo>
                  <a:pt x="20246" y="1268401"/>
                  <a:pt x="21107" y="1222323"/>
                  <a:pt x="23812" y="1176337"/>
                </a:cubicBezTo>
                <a:cubicBezTo>
                  <a:pt x="24976" y="1156541"/>
                  <a:pt x="28858" y="1154660"/>
                  <a:pt x="33337" y="1138237"/>
                </a:cubicBezTo>
                <a:cubicBezTo>
                  <a:pt x="43509" y="1100938"/>
                  <a:pt x="41960" y="1105548"/>
                  <a:pt x="47625" y="1071562"/>
                </a:cubicBezTo>
                <a:cubicBezTo>
                  <a:pt x="59288" y="861607"/>
                  <a:pt x="47625" y="1123543"/>
                  <a:pt x="47625" y="881062"/>
                </a:cubicBezTo>
                <a:cubicBezTo>
                  <a:pt x="47625" y="809607"/>
                  <a:pt x="50006" y="738165"/>
                  <a:pt x="52387" y="666750"/>
                </a:cubicBezTo>
                <a:cubicBezTo>
                  <a:pt x="54798" y="594423"/>
                  <a:pt x="54439" y="615314"/>
                  <a:pt x="61912" y="566737"/>
                </a:cubicBezTo>
                <a:cubicBezTo>
                  <a:pt x="68737" y="522375"/>
                  <a:pt x="63290" y="546940"/>
                  <a:pt x="71437" y="514350"/>
                </a:cubicBezTo>
                <a:cubicBezTo>
                  <a:pt x="73025" y="500062"/>
                  <a:pt x="74014" y="485695"/>
                  <a:pt x="76200" y="471487"/>
                </a:cubicBezTo>
                <a:cubicBezTo>
                  <a:pt x="77195" y="465018"/>
                  <a:pt x="79791" y="458877"/>
                  <a:pt x="80962" y="452437"/>
                </a:cubicBezTo>
                <a:cubicBezTo>
                  <a:pt x="89718" y="404281"/>
                  <a:pt x="80708" y="434154"/>
                  <a:pt x="90487" y="404812"/>
                </a:cubicBezTo>
                <a:cubicBezTo>
                  <a:pt x="92075" y="390525"/>
                  <a:pt x="93217" y="376181"/>
                  <a:pt x="95250" y="361950"/>
                </a:cubicBezTo>
                <a:cubicBezTo>
                  <a:pt x="99413" y="332809"/>
                  <a:pt x="99571" y="345108"/>
                  <a:pt x="104775" y="319087"/>
                </a:cubicBezTo>
                <a:cubicBezTo>
                  <a:pt x="106669" y="309618"/>
                  <a:pt x="107950" y="300037"/>
                  <a:pt x="109537" y="290512"/>
                </a:cubicBezTo>
                <a:cubicBezTo>
                  <a:pt x="111125" y="215900"/>
                  <a:pt x="111376" y="141247"/>
                  <a:pt x="114300" y="66675"/>
                </a:cubicBezTo>
                <a:cubicBezTo>
                  <a:pt x="114556" y="60135"/>
                  <a:pt x="117642" y="54015"/>
                  <a:pt x="119062" y="47625"/>
                </a:cubicBezTo>
                <a:cubicBezTo>
                  <a:pt x="119335" y="46397"/>
                  <a:pt x="124660" y="14433"/>
                  <a:pt x="128587" y="9525"/>
                </a:cubicBezTo>
                <a:cubicBezTo>
                  <a:pt x="132163" y="5055"/>
                  <a:pt x="138112" y="3175"/>
                  <a:pt x="142875" y="0"/>
                </a:cubicBezTo>
                <a:cubicBezTo>
                  <a:pt x="159506" y="49893"/>
                  <a:pt x="143811" y="11164"/>
                  <a:pt x="161925" y="42862"/>
                </a:cubicBezTo>
                <a:cubicBezTo>
                  <a:pt x="165447" y="49026"/>
                  <a:pt x="166905" y="56458"/>
                  <a:pt x="171450" y="61912"/>
                </a:cubicBezTo>
                <a:cubicBezTo>
                  <a:pt x="175114" y="66309"/>
                  <a:pt x="181340" y="67773"/>
                  <a:pt x="185737" y="71437"/>
                </a:cubicBezTo>
                <a:cubicBezTo>
                  <a:pt x="209519" y="91256"/>
                  <a:pt x="189205" y="82118"/>
                  <a:pt x="214312" y="90487"/>
                </a:cubicBezTo>
                <a:cubicBezTo>
                  <a:pt x="247064" y="112322"/>
                  <a:pt x="232027" y="105917"/>
                  <a:pt x="257175" y="114300"/>
                </a:cubicBezTo>
                <a:cubicBezTo>
                  <a:pt x="263525" y="123825"/>
                  <a:pt x="272605" y="132015"/>
                  <a:pt x="276225" y="142875"/>
                </a:cubicBezTo>
                <a:cubicBezTo>
                  <a:pt x="277812" y="147637"/>
                  <a:pt x="277851" y="153242"/>
                  <a:pt x="280987" y="157162"/>
                </a:cubicBezTo>
                <a:cubicBezTo>
                  <a:pt x="284563" y="161632"/>
                  <a:pt x="290878" y="163023"/>
                  <a:pt x="295275" y="166687"/>
                </a:cubicBezTo>
                <a:cubicBezTo>
                  <a:pt x="300449" y="170999"/>
                  <a:pt x="304388" y="176663"/>
                  <a:pt x="309562" y="180975"/>
                </a:cubicBezTo>
                <a:cubicBezTo>
                  <a:pt x="322218" y="191522"/>
                  <a:pt x="328081" y="191557"/>
                  <a:pt x="342900" y="200025"/>
                </a:cubicBezTo>
                <a:cubicBezTo>
                  <a:pt x="368749" y="214796"/>
                  <a:pt x="345280" y="205581"/>
                  <a:pt x="371475" y="214312"/>
                </a:cubicBezTo>
                <a:cubicBezTo>
                  <a:pt x="443703" y="262464"/>
                  <a:pt x="369569" y="210343"/>
                  <a:pt x="414337" y="247650"/>
                </a:cubicBezTo>
                <a:cubicBezTo>
                  <a:pt x="441326" y="270141"/>
                  <a:pt x="415079" y="243417"/>
                  <a:pt x="447675" y="266700"/>
                </a:cubicBezTo>
                <a:cubicBezTo>
                  <a:pt x="453155" y="270615"/>
                  <a:pt x="457200" y="276225"/>
                  <a:pt x="461962" y="280987"/>
                </a:cubicBezTo>
                <a:cubicBezTo>
                  <a:pt x="463550" y="285750"/>
                  <a:pt x="463589" y="291355"/>
                  <a:pt x="466725" y="295275"/>
                </a:cubicBezTo>
                <a:cubicBezTo>
                  <a:pt x="473440" y="303669"/>
                  <a:pt x="485887" y="306425"/>
                  <a:pt x="495300" y="309562"/>
                </a:cubicBezTo>
                <a:cubicBezTo>
                  <a:pt x="498475" y="314325"/>
                  <a:pt x="500355" y="320274"/>
                  <a:pt x="504825" y="323850"/>
                </a:cubicBezTo>
                <a:cubicBezTo>
                  <a:pt x="508745" y="326986"/>
                  <a:pt x="514622" y="326367"/>
                  <a:pt x="519112" y="328612"/>
                </a:cubicBezTo>
                <a:cubicBezTo>
                  <a:pt x="524232" y="331172"/>
                  <a:pt x="528637" y="334962"/>
                  <a:pt x="533400" y="338137"/>
                </a:cubicBezTo>
                <a:cubicBezTo>
                  <a:pt x="536575" y="342900"/>
                  <a:pt x="537462" y="350718"/>
                  <a:pt x="542925" y="352425"/>
                </a:cubicBezTo>
                <a:cubicBezTo>
                  <a:pt x="649917" y="385861"/>
                  <a:pt x="582086" y="343607"/>
                  <a:pt x="623887" y="371475"/>
                </a:cubicBezTo>
                <a:cubicBezTo>
                  <a:pt x="649289" y="409577"/>
                  <a:pt x="615947" y="363534"/>
                  <a:pt x="647700" y="395287"/>
                </a:cubicBezTo>
                <a:cubicBezTo>
                  <a:pt x="651747" y="399334"/>
                  <a:pt x="653561" y="405178"/>
                  <a:pt x="657225" y="409575"/>
                </a:cubicBezTo>
                <a:cubicBezTo>
                  <a:pt x="683138" y="440671"/>
                  <a:pt x="659037" y="406625"/>
                  <a:pt x="690562" y="438150"/>
                </a:cubicBezTo>
                <a:cubicBezTo>
                  <a:pt x="694609" y="442197"/>
                  <a:pt x="696040" y="448390"/>
                  <a:pt x="700087" y="452437"/>
                </a:cubicBezTo>
                <a:cubicBezTo>
                  <a:pt x="704135" y="456484"/>
                  <a:pt x="709978" y="458298"/>
                  <a:pt x="714375" y="461962"/>
                </a:cubicBezTo>
                <a:cubicBezTo>
                  <a:pt x="719549" y="466274"/>
                  <a:pt x="723900" y="471487"/>
                  <a:pt x="728662" y="476250"/>
                </a:cubicBezTo>
                <a:cubicBezTo>
                  <a:pt x="730250" y="481012"/>
                  <a:pt x="730640" y="486360"/>
                  <a:pt x="733425" y="490537"/>
                </a:cubicBezTo>
                <a:cubicBezTo>
                  <a:pt x="745273" y="508308"/>
                  <a:pt x="747621" y="501569"/>
                  <a:pt x="762000" y="514350"/>
                </a:cubicBezTo>
                <a:cubicBezTo>
                  <a:pt x="772068" y="523299"/>
                  <a:pt x="783103" y="531717"/>
                  <a:pt x="790575" y="542925"/>
                </a:cubicBezTo>
                <a:cubicBezTo>
                  <a:pt x="793750" y="547687"/>
                  <a:pt x="795631" y="553636"/>
                  <a:pt x="800100" y="557212"/>
                </a:cubicBezTo>
                <a:cubicBezTo>
                  <a:pt x="804020" y="560348"/>
                  <a:pt x="809625" y="560387"/>
                  <a:pt x="814387" y="561975"/>
                </a:cubicBezTo>
                <a:cubicBezTo>
                  <a:pt x="841472" y="589058"/>
                  <a:pt x="815393" y="567240"/>
                  <a:pt x="842962" y="581025"/>
                </a:cubicBezTo>
                <a:cubicBezTo>
                  <a:pt x="856154" y="587621"/>
                  <a:pt x="863349" y="597283"/>
                  <a:pt x="876300" y="604837"/>
                </a:cubicBezTo>
                <a:cubicBezTo>
                  <a:pt x="888565" y="611991"/>
                  <a:pt x="914400" y="623887"/>
                  <a:pt x="914400" y="623887"/>
                </a:cubicBezTo>
                <a:cubicBezTo>
                  <a:pt x="923925" y="633412"/>
                  <a:pt x="931767" y="644990"/>
                  <a:pt x="942975" y="652462"/>
                </a:cubicBezTo>
                <a:cubicBezTo>
                  <a:pt x="947737" y="655637"/>
                  <a:pt x="952865" y="658323"/>
                  <a:pt x="957262" y="661987"/>
                </a:cubicBezTo>
                <a:cubicBezTo>
                  <a:pt x="1004078" y="701001"/>
                  <a:pt x="943611" y="653098"/>
                  <a:pt x="981075" y="690562"/>
                </a:cubicBezTo>
                <a:cubicBezTo>
                  <a:pt x="985122" y="694609"/>
                  <a:pt x="990600" y="696912"/>
                  <a:pt x="995362" y="700087"/>
                </a:cubicBezTo>
                <a:cubicBezTo>
                  <a:pt x="1000811" y="716433"/>
                  <a:pt x="999997" y="719010"/>
                  <a:pt x="1014412" y="733425"/>
                </a:cubicBezTo>
                <a:cubicBezTo>
                  <a:pt x="1018459" y="737472"/>
                  <a:pt x="1023937" y="739775"/>
                  <a:pt x="1028700" y="742950"/>
                </a:cubicBezTo>
                <a:cubicBezTo>
                  <a:pt x="1049751" y="774525"/>
                  <a:pt x="1025012" y="739441"/>
                  <a:pt x="1052512" y="771525"/>
                </a:cubicBezTo>
                <a:cubicBezTo>
                  <a:pt x="1057678" y="777552"/>
                  <a:pt x="1062186" y="784116"/>
                  <a:pt x="1066800" y="790575"/>
                </a:cubicBezTo>
                <a:cubicBezTo>
                  <a:pt x="1070127" y="795232"/>
                  <a:pt x="1071928" y="801198"/>
                  <a:pt x="1076325" y="804862"/>
                </a:cubicBezTo>
                <a:cubicBezTo>
                  <a:pt x="1081779" y="809407"/>
                  <a:pt x="1089025" y="811212"/>
                  <a:pt x="1095375" y="814387"/>
                </a:cubicBezTo>
                <a:cubicBezTo>
                  <a:pt x="1096962" y="819150"/>
                  <a:pt x="1097352" y="824498"/>
                  <a:pt x="1100137" y="828675"/>
                </a:cubicBezTo>
                <a:cubicBezTo>
                  <a:pt x="1107469" y="839673"/>
                  <a:pt x="1118172" y="845460"/>
                  <a:pt x="1128712" y="852487"/>
                </a:cubicBezTo>
                <a:cubicBezTo>
                  <a:pt x="1146174" y="878681"/>
                  <a:pt x="1128712" y="856456"/>
                  <a:pt x="1152525" y="876300"/>
                </a:cubicBezTo>
                <a:cubicBezTo>
                  <a:pt x="1157699" y="880612"/>
                  <a:pt x="1160123" y="889800"/>
                  <a:pt x="1166812" y="890587"/>
                </a:cubicBezTo>
                <a:cubicBezTo>
                  <a:pt x="1215713" y="896340"/>
                  <a:pt x="1265237" y="893762"/>
                  <a:pt x="1314450" y="895350"/>
                </a:cubicBezTo>
                <a:cubicBezTo>
                  <a:pt x="1319212" y="896937"/>
                  <a:pt x="1324247" y="897867"/>
                  <a:pt x="1328737" y="900112"/>
                </a:cubicBezTo>
                <a:cubicBezTo>
                  <a:pt x="1342000" y="906743"/>
                  <a:pt x="1346778" y="913390"/>
                  <a:pt x="1357312" y="923925"/>
                </a:cubicBezTo>
                <a:cubicBezTo>
                  <a:pt x="1358900" y="928687"/>
                  <a:pt x="1360097" y="933598"/>
                  <a:pt x="1362075" y="938212"/>
                </a:cubicBezTo>
                <a:cubicBezTo>
                  <a:pt x="1369327" y="955132"/>
                  <a:pt x="1371559" y="957200"/>
                  <a:pt x="1381125" y="971550"/>
                </a:cubicBezTo>
                <a:cubicBezTo>
                  <a:pt x="1382712" y="977900"/>
                  <a:pt x="1383309" y="984584"/>
                  <a:pt x="1385887" y="990600"/>
                </a:cubicBezTo>
                <a:cubicBezTo>
                  <a:pt x="1388208" y="996016"/>
                  <a:pt x="1408074" y="1021770"/>
                  <a:pt x="1409700" y="1023937"/>
                </a:cubicBezTo>
                <a:cubicBezTo>
                  <a:pt x="1411287" y="1028700"/>
                  <a:pt x="1411326" y="1034305"/>
                  <a:pt x="1414462" y="1038225"/>
                </a:cubicBezTo>
                <a:cubicBezTo>
                  <a:pt x="1418038" y="1042695"/>
                  <a:pt x="1424353" y="1044086"/>
                  <a:pt x="1428750" y="1047750"/>
                </a:cubicBezTo>
                <a:cubicBezTo>
                  <a:pt x="1433924" y="1052062"/>
                  <a:pt x="1437863" y="1057725"/>
                  <a:pt x="1443037" y="1062037"/>
                </a:cubicBezTo>
                <a:cubicBezTo>
                  <a:pt x="1447434" y="1065701"/>
                  <a:pt x="1452928" y="1067898"/>
                  <a:pt x="1457325" y="1071562"/>
                </a:cubicBezTo>
                <a:cubicBezTo>
                  <a:pt x="1462499" y="1075874"/>
                  <a:pt x="1466438" y="1081538"/>
                  <a:pt x="1471612" y="1085850"/>
                </a:cubicBezTo>
                <a:cubicBezTo>
                  <a:pt x="1476009" y="1089514"/>
                  <a:pt x="1481242" y="1092048"/>
                  <a:pt x="1485900" y="1095375"/>
                </a:cubicBezTo>
                <a:cubicBezTo>
                  <a:pt x="1527269" y="1124923"/>
                  <a:pt x="1485554" y="1096731"/>
                  <a:pt x="1519237" y="1119187"/>
                </a:cubicBezTo>
                <a:cubicBezTo>
                  <a:pt x="1525587" y="1128712"/>
                  <a:pt x="1529129" y="1140893"/>
                  <a:pt x="1538287" y="1147762"/>
                </a:cubicBezTo>
                <a:cubicBezTo>
                  <a:pt x="1544637" y="1152525"/>
                  <a:pt x="1550481" y="1158050"/>
                  <a:pt x="1557337" y="1162050"/>
                </a:cubicBezTo>
                <a:cubicBezTo>
                  <a:pt x="1569602" y="1169205"/>
                  <a:pt x="1583623" y="1173224"/>
                  <a:pt x="1595437" y="1181100"/>
                </a:cubicBezTo>
                <a:lnTo>
                  <a:pt x="1609725" y="1190625"/>
                </a:lnTo>
                <a:cubicBezTo>
                  <a:pt x="1642679" y="1240054"/>
                  <a:pt x="1589955" y="1166090"/>
                  <a:pt x="1638300" y="1214437"/>
                </a:cubicBezTo>
                <a:cubicBezTo>
                  <a:pt x="1641850" y="1217987"/>
                  <a:pt x="1639512" y="1225175"/>
                  <a:pt x="1643062" y="1228725"/>
                </a:cubicBezTo>
                <a:cubicBezTo>
                  <a:pt x="1651364" y="1237027"/>
                  <a:pt x="1670531" y="1240355"/>
                  <a:pt x="1681162" y="1243012"/>
                </a:cubicBezTo>
                <a:cubicBezTo>
                  <a:pt x="1687512" y="1246187"/>
                  <a:pt x="1693687" y="1249740"/>
                  <a:pt x="1700212" y="1252537"/>
                </a:cubicBezTo>
                <a:cubicBezTo>
                  <a:pt x="1704826" y="1254515"/>
                  <a:pt x="1710580" y="1254164"/>
                  <a:pt x="1714500" y="1257300"/>
                </a:cubicBezTo>
                <a:cubicBezTo>
                  <a:pt x="1745276" y="1281920"/>
                  <a:pt x="1702399" y="1264377"/>
                  <a:pt x="1738312" y="1276350"/>
                </a:cubicBezTo>
                <a:cubicBezTo>
                  <a:pt x="1741487" y="1281112"/>
                  <a:pt x="1744173" y="1286240"/>
                  <a:pt x="1747837" y="1290637"/>
                </a:cubicBezTo>
                <a:cubicBezTo>
                  <a:pt x="1757320" y="1302016"/>
                  <a:pt x="1778445" y="1319890"/>
                  <a:pt x="1790700" y="1323975"/>
                </a:cubicBezTo>
                <a:lnTo>
                  <a:pt x="1804987" y="1328737"/>
                </a:lnTo>
                <a:cubicBezTo>
                  <a:pt x="1809750" y="1333500"/>
                  <a:pt x="1813671" y="1339289"/>
                  <a:pt x="1819275" y="1343025"/>
                </a:cubicBezTo>
                <a:cubicBezTo>
                  <a:pt x="1823452" y="1345810"/>
                  <a:pt x="1829642" y="1344651"/>
                  <a:pt x="1833562" y="1347787"/>
                </a:cubicBezTo>
                <a:cubicBezTo>
                  <a:pt x="1864335" y="1372406"/>
                  <a:pt x="1821464" y="1354868"/>
                  <a:pt x="1857375" y="1366837"/>
                </a:cubicBezTo>
                <a:cubicBezTo>
                  <a:pt x="1866900" y="1373187"/>
                  <a:pt x="1882330" y="1375027"/>
                  <a:pt x="1885950" y="1385887"/>
                </a:cubicBezTo>
                <a:cubicBezTo>
                  <a:pt x="1887537" y="1390650"/>
                  <a:pt x="1887162" y="1396625"/>
                  <a:pt x="1890712" y="1400175"/>
                </a:cubicBezTo>
                <a:cubicBezTo>
                  <a:pt x="1901663" y="1411126"/>
                  <a:pt x="1927181" y="1411788"/>
                  <a:pt x="1938337" y="1419225"/>
                </a:cubicBezTo>
                <a:cubicBezTo>
                  <a:pt x="1956802" y="1431534"/>
                  <a:pt x="1947195" y="1426940"/>
                  <a:pt x="1966912" y="1433512"/>
                </a:cubicBezTo>
                <a:cubicBezTo>
                  <a:pt x="2001394" y="1456500"/>
                  <a:pt x="1985248" y="1447442"/>
                  <a:pt x="2014537" y="1462087"/>
                </a:cubicBezTo>
                <a:cubicBezTo>
                  <a:pt x="2031999" y="1488281"/>
                  <a:pt x="2014537" y="1466056"/>
                  <a:pt x="2038350" y="1485900"/>
                </a:cubicBezTo>
                <a:cubicBezTo>
                  <a:pt x="2075352" y="1516735"/>
                  <a:pt x="2027092" y="1483258"/>
                  <a:pt x="2071687" y="1514475"/>
                </a:cubicBezTo>
                <a:cubicBezTo>
                  <a:pt x="2081065" y="1521040"/>
                  <a:pt x="2093393" y="1524367"/>
                  <a:pt x="2100262" y="1533525"/>
                </a:cubicBezTo>
                <a:cubicBezTo>
                  <a:pt x="2127640" y="1570028"/>
                  <a:pt x="2100983" y="1538889"/>
                  <a:pt x="2128837" y="1562100"/>
                </a:cubicBezTo>
                <a:cubicBezTo>
                  <a:pt x="2165506" y="1592657"/>
                  <a:pt x="2121940" y="1562263"/>
                  <a:pt x="2157412" y="1585912"/>
                </a:cubicBezTo>
                <a:cubicBezTo>
                  <a:pt x="2166488" y="1599526"/>
                  <a:pt x="2181531" y="1624115"/>
                  <a:pt x="2195512" y="1628775"/>
                </a:cubicBezTo>
                <a:lnTo>
                  <a:pt x="2209800" y="1633537"/>
                </a:lnTo>
                <a:cubicBezTo>
                  <a:pt x="2232181" y="1655920"/>
                  <a:pt x="2218484" y="1644090"/>
                  <a:pt x="2252662" y="1666875"/>
                </a:cubicBezTo>
                <a:cubicBezTo>
                  <a:pt x="2267009" y="1676440"/>
                  <a:pt x="2269084" y="1678675"/>
                  <a:pt x="2286000" y="1685925"/>
                </a:cubicBezTo>
                <a:cubicBezTo>
                  <a:pt x="2290614" y="1687902"/>
                  <a:pt x="2295525" y="1689100"/>
                  <a:pt x="2300287" y="1690687"/>
                </a:cubicBezTo>
                <a:cubicBezTo>
                  <a:pt x="2305050" y="1693862"/>
                  <a:pt x="2310178" y="1696548"/>
                  <a:pt x="2314575" y="1700212"/>
                </a:cubicBezTo>
                <a:cubicBezTo>
                  <a:pt x="2319749" y="1704524"/>
                  <a:pt x="2323258" y="1710764"/>
                  <a:pt x="2328862" y="1714500"/>
                </a:cubicBezTo>
                <a:cubicBezTo>
                  <a:pt x="2333039" y="1717285"/>
                  <a:pt x="2338387" y="1717675"/>
                  <a:pt x="2343150" y="1719262"/>
                </a:cubicBezTo>
                <a:cubicBezTo>
                  <a:pt x="2381252" y="1744664"/>
                  <a:pt x="2335209" y="1711322"/>
                  <a:pt x="2366962" y="1743075"/>
                </a:cubicBezTo>
                <a:cubicBezTo>
                  <a:pt x="2371009" y="1747122"/>
                  <a:pt x="2376853" y="1748936"/>
                  <a:pt x="2381250" y="1752600"/>
                </a:cubicBezTo>
                <a:cubicBezTo>
                  <a:pt x="2428059" y="1791607"/>
                  <a:pt x="2367601" y="1743714"/>
                  <a:pt x="2405062" y="1781175"/>
                </a:cubicBezTo>
                <a:cubicBezTo>
                  <a:pt x="2409109" y="1785222"/>
                  <a:pt x="2414587" y="1787525"/>
                  <a:pt x="2419350" y="1790700"/>
                </a:cubicBezTo>
                <a:cubicBezTo>
                  <a:pt x="2420937" y="1795462"/>
                  <a:pt x="2421327" y="1800810"/>
                  <a:pt x="2424112" y="1804987"/>
                </a:cubicBezTo>
                <a:cubicBezTo>
                  <a:pt x="2430746" y="1814938"/>
                  <a:pt x="2448646" y="1826959"/>
                  <a:pt x="2457450" y="1833562"/>
                </a:cubicBezTo>
                <a:cubicBezTo>
                  <a:pt x="2463800" y="1843087"/>
                  <a:pt x="2466975" y="1855787"/>
                  <a:pt x="2476500" y="1862137"/>
                </a:cubicBezTo>
                <a:lnTo>
                  <a:pt x="2490787" y="18716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94927" y="5905501"/>
            <a:ext cx="2476848" cy="751568"/>
          </a:xfrm>
          <a:custGeom>
            <a:avLst/>
            <a:gdLst>
              <a:gd name="connsiteX0" fmla="*/ 2476848 w 2476848"/>
              <a:gd name="connsiteY0" fmla="*/ 28575 h 751565"/>
              <a:gd name="connsiteX1" fmla="*/ 2472086 w 2476848"/>
              <a:gd name="connsiteY1" fmla="*/ 61913 h 751565"/>
              <a:gd name="connsiteX2" fmla="*/ 2467323 w 2476848"/>
              <a:gd name="connsiteY2" fmla="*/ 100013 h 751565"/>
              <a:gd name="connsiteX3" fmla="*/ 2443511 w 2476848"/>
              <a:gd name="connsiteY3" fmla="*/ 128588 h 751565"/>
              <a:gd name="connsiteX4" fmla="*/ 2419698 w 2476848"/>
              <a:gd name="connsiteY4" fmla="*/ 152400 h 751565"/>
              <a:gd name="connsiteX5" fmla="*/ 2410173 w 2476848"/>
              <a:gd name="connsiteY5" fmla="*/ 180975 h 751565"/>
              <a:gd name="connsiteX6" fmla="*/ 2395886 w 2476848"/>
              <a:gd name="connsiteY6" fmla="*/ 195263 h 751565"/>
              <a:gd name="connsiteX7" fmla="*/ 2367311 w 2476848"/>
              <a:gd name="connsiteY7" fmla="*/ 219075 h 751565"/>
              <a:gd name="connsiteX8" fmla="*/ 2357786 w 2476848"/>
              <a:gd name="connsiteY8" fmla="*/ 233363 h 751565"/>
              <a:gd name="connsiteX9" fmla="*/ 2329211 w 2476848"/>
              <a:gd name="connsiteY9" fmla="*/ 266700 h 751565"/>
              <a:gd name="connsiteX10" fmla="*/ 2310161 w 2476848"/>
              <a:gd name="connsiteY10" fmla="*/ 290513 h 751565"/>
              <a:gd name="connsiteX11" fmla="*/ 2291111 w 2476848"/>
              <a:gd name="connsiteY11" fmla="*/ 319088 h 751565"/>
              <a:gd name="connsiteX12" fmla="*/ 2248248 w 2476848"/>
              <a:gd name="connsiteY12" fmla="*/ 347663 h 751565"/>
              <a:gd name="connsiteX13" fmla="*/ 2233961 w 2476848"/>
              <a:gd name="connsiteY13" fmla="*/ 357188 h 751565"/>
              <a:gd name="connsiteX14" fmla="*/ 2219673 w 2476848"/>
              <a:gd name="connsiteY14" fmla="*/ 371475 h 751565"/>
              <a:gd name="connsiteX15" fmla="*/ 2186336 w 2476848"/>
              <a:gd name="connsiteY15" fmla="*/ 395288 h 751565"/>
              <a:gd name="connsiteX16" fmla="*/ 2157761 w 2476848"/>
              <a:gd name="connsiteY16" fmla="*/ 423863 h 751565"/>
              <a:gd name="connsiteX17" fmla="*/ 2152998 w 2476848"/>
              <a:gd name="connsiteY17" fmla="*/ 442913 h 751565"/>
              <a:gd name="connsiteX18" fmla="*/ 2138711 w 2476848"/>
              <a:gd name="connsiteY18" fmla="*/ 452438 h 751565"/>
              <a:gd name="connsiteX19" fmla="*/ 2114898 w 2476848"/>
              <a:gd name="connsiteY19" fmla="*/ 481013 h 751565"/>
              <a:gd name="connsiteX20" fmla="*/ 2100611 w 2476848"/>
              <a:gd name="connsiteY20" fmla="*/ 490538 h 751565"/>
              <a:gd name="connsiteX21" fmla="*/ 2081561 w 2476848"/>
              <a:gd name="connsiteY21" fmla="*/ 514350 h 751565"/>
              <a:gd name="connsiteX22" fmla="*/ 2072036 w 2476848"/>
              <a:gd name="connsiteY22" fmla="*/ 528638 h 751565"/>
              <a:gd name="connsiteX23" fmla="*/ 2057748 w 2476848"/>
              <a:gd name="connsiteY23" fmla="*/ 538163 h 751565"/>
              <a:gd name="connsiteX24" fmla="*/ 2043461 w 2476848"/>
              <a:gd name="connsiteY24" fmla="*/ 552450 h 751565"/>
              <a:gd name="connsiteX25" fmla="*/ 2033936 w 2476848"/>
              <a:gd name="connsiteY25" fmla="*/ 566738 h 751565"/>
              <a:gd name="connsiteX26" fmla="*/ 2014886 w 2476848"/>
              <a:gd name="connsiteY26" fmla="*/ 576263 h 751565"/>
              <a:gd name="connsiteX27" fmla="*/ 1986311 w 2476848"/>
              <a:gd name="connsiteY27" fmla="*/ 595313 h 751565"/>
              <a:gd name="connsiteX28" fmla="*/ 1967261 w 2476848"/>
              <a:gd name="connsiteY28" fmla="*/ 604838 h 751565"/>
              <a:gd name="connsiteX29" fmla="*/ 1933923 w 2476848"/>
              <a:gd name="connsiteY29" fmla="*/ 623888 h 751565"/>
              <a:gd name="connsiteX30" fmla="*/ 1891061 w 2476848"/>
              <a:gd name="connsiteY30" fmla="*/ 657225 h 751565"/>
              <a:gd name="connsiteX31" fmla="*/ 1862486 w 2476848"/>
              <a:gd name="connsiteY31" fmla="*/ 666750 h 751565"/>
              <a:gd name="connsiteX32" fmla="*/ 1843436 w 2476848"/>
              <a:gd name="connsiteY32" fmla="*/ 671513 h 751565"/>
              <a:gd name="connsiteX33" fmla="*/ 1814861 w 2476848"/>
              <a:gd name="connsiteY33" fmla="*/ 681038 h 751565"/>
              <a:gd name="connsiteX34" fmla="*/ 1767236 w 2476848"/>
              <a:gd name="connsiteY34" fmla="*/ 695325 h 751565"/>
              <a:gd name="connsiteX35" fmla="*/ 1738661 w 2476848"/>
              <a:gd name="connsiteY35" fmla="*/ 700088 h 751565"/>
              <a:gd name="connsiteX36" fmla="*/ 1724373 w 2476848"/>
              <a:gd name="connsiteY36" fmla="*/ 704850 h 751565"/>
              <a:gd name="connsiteX37" fmla="*/ 1700561 w 2476848"/>
              <a:gd name="connsiteY37" fmla="*/ 709613 h 751565"/>
              <a:gd name="connsiteX38" fmla="*/ 1671986 w 2476848"/>
              <a:gd name="connsiteY38" fmla="*/ 719138 h 751565"/>
              <a:gd name="connsiteX39" fmla="*/ 1648173 w 2476848"/>
              <a:gd name="connsiteY39" fmla="*/ 723900 h 751565"/>
              <a:gd name="connsiteX40" fmla="*/ 1605311 w 2476848"/>
              <a:gd name="connsiteY40" fmla="*/ 733425 h 751565"/>
              <a:gd name="connsiteX41" fmla="*/ 1533873 w 2476848"/>
              <a:gd name="connsiteY41" fmla="*/ 738188 h 751565"/>
              <a:gd name="connsiteX42" fmla="*/ 1286223 w 2476848"/>
              <a:gd name="connsiteY42" fmla="*/ 747713 h 751565"/>
              <a:gd name="connsiteX43" fmla="*/ 705198 w 2476848"/>
              <a:gd name="connsiteY43" fmla="*/ 738188 h 751565"/>
              <a:gd name="connsiteX44" fmla="*/ 690911 w 2476848"/>
              <a:gd name="connsiteY44" fmla="*/ 733425 h 751565"/>
              <a:gd name="connsiteX45" fmla="*/ 638523 w 2476848"/>
              <a:gd name="connsiteY45" fmla="*/ 719138 h 751565"/>
              <a:gd name="connsiteX46" fmla="*/ 605186 w 2476848"/>
              <a:gd name="connsiteY46" fmla="*/ 704850 h 751565"/>
              <a:gd name="connsiteX47" fmla="*/ 562323 w 2476848"/>
              <a:gd name="connsiteY47" fmla="*/ 690563 h 751565"/>
              <a:gd name="connsiteX48" fmla="*/ 548036 w 2476848"/>
              <a:gd name="connsiteY48" fmla="*/ 681038 h 751565"/>
              <a:gd name="connsiteX49" fmla="*/ 500411 w 2476848"/>
              <a:gd name="connsiteY49" fmla="*/ 652463 h 751565"/>
              <a:gd name="connsiteX50" fmla="*/ 467073 w 2476848"/>
              <a:gd name="connsiteY50" fmla="*/ 623888 h 751565"/>
              <a:gd name="connsiteX51" fmla="*/ 452786 w 2476848"/>
              <a:gd name="connsiteY51" fmla="*/ 609600 h 751565"/>
              <a:gd name="connsiteX52" fmla="*/ 433736 w 2476848"/>
              <a:gd name="connsiteY52" fmla="*/ 600075 h 751565"/>
              <a:gd name="connsiteX53" fmla="*/ 405161 w 2476848"/>
              <a:gd name="connsiteY53" fmla="*/ 585788 h 751565"/>
              <a:gd name="connsiteX54" fmla="*/ 376586 w 2476848"/>
              <a:gd name="connsiteY54" fmla="*/ 566738 h 751565"/>
              <a:gd name="connsiteX55" fmla="*/ 352773 w 2476848"/>
              <a:gd name="connsiteY55" fmla="*/ 533400 h 751565"/>
              <a:gd name="connsiteX56" fmla="*/ 338486 w 2476848"/>
              <a:gd name="connsiteY56" fmla="*/ 523875 h 751565"/>
              <a:gd name="connsiteX57" fmla="*/ 328961 w 2476848"/>
              <a:gd name="connsiteY57" fmla="*/ 509588 h 751565"/>
              <a:gd name="connsiteX58" fmla="*/ 324198 w 2476848"/>
              <a:gd name="connsiteY58" fmla="*/ 490538 h 751565"/>
              <a:gd name="connsiteX59" fmla="*/ 305148 w 2476848"/>
              <a:gd name="connsiteY59" fmla="*/ 476250 h 751565"/>
              <a:gd name="connsiteX60" fmla="*/ 281336 w 2476848"/>
              <a:gd name="connsiteY60" fmla="*/ 447675 h 751565"/>
              <a:gd name="connsiteX61" fmla="*/ 271811 w 2476848"/>
              <a:gd name="connsiteY61" fmla="*/ 433388 h 751565"/>
              <a:gd name="connsiteX62" fmla="*/ 257523 w 2476848"/>
              <a:gd name="connsiteY62" fmla="*/ 419100 h 751565"/>
              <a:gd name="connsiteX63" fmla="*/ 243236 w 2476848"/>
              <a:gd name="connsiteY63" fmla="*/ 400050 h 751565"/>
              <a:gd name="connsiteX64" fmla="*/ 219423 w 2476848"/>
              <a:gd name="connsiteY64" fmla="*/ 357188 h 751565"/>
              <a:gd name="connsiteX65" fmla="*/ 209898 w 2476848"/>
              <a:gd name="connsiteY65" fmla="*/ 338138 h 751565"/>
              <a:gd name="connsiteX66" fmla="*/ 190848 w 2476848"/>
              <a:gd name="connsiteY66" fmla="*/ 323850 h 751565"/>
              <a:gd name="connsiteX67" fmla="*/ 181323 w 2476848"/>
              <a:gd name="connsiteY67" fmla="*/ 309563 h 751565"/>
              <a:gd name="connsiteX68" fmla="*/ 152748 w 2476848"/>
              <a:gd name="connsiteY68" fmla="*/ 280988 h 751565"/>
              <a:gd name="connsiteX69" fmla="*/ 124173 w 2476848"/>
              <a:gd name="connsiteY69" fmla="*/ 228600 h 751565"/>
              <a:gd name="connsiteX70" fmla="*/ 109886 w 2476848"/>
              <a:gd name="connsiteY70" fmla="*/ 185738 h 751565"/>
              <a:gd name="connsiteX71" fmla="*/ 105123 w 2476848"/>
              <a:gd name="connsiteY71" fmla="*/ 171450 h 751565"/>
              <a:gd name="connsiteX72" fmla="*/ 95598 w 2476848"/>
              <a:gd name="connsiteY72" fmla="*/ 152400 h 751565"/>
              <a:gd name="connsiteX73" fmla="*/ 71786 w 2476848"/>
              <a:gd name="connsiteY73" fmla="*/ 109538 h 751565"/>
              <a:gd name="connsiteX74" fmla="*/ 62261 w 2476848"/>
              <a:gd name="connsiteY74" fmla="*/ 90488 h 751565"/>
              <a:gd name="connsiteX75" fmla="*/ 57498 w 2476848"/>
              <a:gd name="connsiteY75" fmla="*/ 76200 h 751565"/>
              <a:gd name="connsiteX76" fmla="*/ 28923 w 2476848"/>
              <a:gd name="connsiteY76" fmla="*/ 57150 h 751565"/>
              <a:gd name="connsiteX77" fmla="*/ 14636 w 2476848"/>
              <a:gd name="connsiteY77" fmla="*/ 47625 h 751565"/>
              <a:gd name="connsiteX78" fmla="*/ 348 w 2476848"/>
              <a:gd name="connsiteY78" fmla="*/ 14288 h 751565"/>
              <a:gd name="connsiteX79" fmla="*/ 348 w 2476848"/>
              <a:gd name="connsiteY79" fmla="*/ 0 h 7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476848" h="751565">
                <a:moveTo>
                  <a:pt x="2476848" y="28575"/>
                </a:moveTo>
                <a:cubicBezTo>
                  <a:pt x="2475261" y="39688"/>
                  <a:pt x="2473570" y="50786"/>
                  <a:pt x="2472086" y="61913"/>
                </a:cubicBezTo>
                <a:cubicBezTo>
                  <a:pt x="2470394" y="74600"/>
                  <a:pt x="2470691" y="87665"/>
                  <a:pt x="2467323" y="100013"/>
                </a:cubicBezTo>
                <a:cubicBezTo>
                  <a:pt x="2464837" y="109128"/>
                  <a:pt x="2449166" y="122933"/>
                  <a:pt x="2443511" y="128588"/>
                </a:cubicBezTo>
                <a:cubicBezTo>
                  <a:pt x="2428178" y="174580"/>
                  <a:pt x="2455011" y="105316"/>
                  <a:pt x="2419698" y="152400"/>
                </a:cubicBezTo>
                <a:cubicBezTo>
                  <a:pt x="2413674" y="160432"/>
                  <a:pt x="2417272" y="173875"/>
                  <a:pt x="2410173" y="180975"/>
                </a:cubicBezTo>
                <a:lnTo>
                  <a:pt x="2395886" y="195263"/>
                </a:lnTo>
                <a:cubicBezTo>
                  <a:pt x="2386120" y="224558"/>
                  <a:pt x="2399700" y="195939"/>
                  <a:pt x="2367311" y="219075"/>
                </a:cubicBezTo>
                <a:cubicBezTo>
                  <a:pt x="2362653" y="222402"/>
                  <a:pt x="2361113" y="228705"/>
                  <a:pt x="2357786" y="233363"/>
                </a:cubicBezTo>
                <a:cubicBezTo>
                  <a:pt x="2342514" y="254744"/>
                  <a:pt x="2346517" y="249394"/>
                  <a:pt x="2329211" y="266700"/>
                </a:cubicBezTo>
                <a:cubicBezTo>
                  <a:pt x="2318485" y="298876"/>
                  <a:pt x="2333360" y="263999"/>
                  <a:pt x="2310161" y="290513"/>
                </a:cubicBezTo>
                <a:cubicBezTo>
                  <a:pt x="2302623" y="299128"/>
                  <a:pt x="2300636" y="312738"/>
                  <a:pt x="2291111" y="319088"/>
                </a:cubicBezTo>
                <a:lnTo>
                  <a:pt x="2248248" y="347663"/>
                </a:lnTo>
                <a:cubicBezTo>
                  <a:pt x="2243486" y="350838"/>
                  <a:pt x="2238008" y="353141"/>
                  <a:pt x="2233961" y="357188"/>
                </a:cubicBezTo>
                <a:cubicBezTo>
                  <a:pt x="2229198" y="361950"/>
                  <a:pt x="2224847" y="367163"/>
                  <a:pt x="2219673" y="371475"/>
                </a:cubicBezTo>
                <a:cubicBezTo>
                  <a:pt x="2203450" y="384994"/>
                  <a:pt x="2203491" y="378133"/>
                  <a:pt x="2186336" y="395288"/>
                </a:cubicBezTo>
                <a:cubicBezTo>
                  <a:pt x="2144552" y="437072"/>
                  <a:pt x="2220021" y="377166"/>
                  <a:pt x="2157761" y="423863"/>
                </a:cubicBezTo>
                <a:cubicBezTo>
                  <a:pt x="2156173" y="430213"/>
                  <a:pt x="2156629" y="437467"/>
                  <a:pt x="2152998" y="442913"/>
                </a:cubicBezTo>
                <a:cubicBezTo>
                  <a:pt x="2149823" y="447675"/>
                  <a:pt x="2143108" y="448774"/>
                  <a:pt x="2138711" y="452438"/>
                </a:cubicBezTo>
                <a:cubicBezTo>
                  <a:pt x="2091903" y="491444"/>
                  <a:pt x="2152356" y="443553"/>
                  <a:pt x="2114898" y="481013"/>
                </a:cubicBezTo>
                <a:cubicBezTo>
                  <a:pt x="2110851" y="485060"/>
                  <a:pt x="2105373" y="487363"/>
                  <a:pt x="2100611" y="490538"/>
                </a:cubicBezTo>
                <a:cubicBezTo>
                  <a:pt x="2091338" y="518353"/>
                  <a:pt x="2103103" y="492807"/>
                  <a:pt x="2081561" y="514350"/>
                </a:cubicBezTo>
                <a:cubicBezTo>
                  <a:pt x="2077514" y="518398"/>
                  <a:pt x="2076083" y="524591"/>
                  <a:pt x="2072036" y="528638"/>
                </a:cubicBezTo>
                <a:cubicBezTo>
                  <a:pt x="2067989" y="532685"/>
                  <a:pt x="2062145" y="534499"/>
                  <a:pt x="2057748" y="538163"/>
                </a:cubicBezTo>
                <a:cubicBezTo>
                  <a:pt x="2052574" y="542475"/>
                  <a:pt x="2047773" y="547276"/>
                  <a:pt x="2043461" y="552450"/>
                </a:cubicBezTo>
                <a:cubicBezTo>
                  <a:pt x="2039797" y="556847"/>
                  <a:pt x="2038333" y="563074"/>
                  <a:pt x="2033936" y="566738"/>
                </a:cubicBezTo>
                <a:cubicBezTo>
                  <a:pt x="2028482" y="571283"/>
                  <a:pt x="2020974" y="572610"/>
                  <a:pt x="2014886" y="576263"/>
                </a:cubicBezTo>
                <a:cubicBezTo>
                  <a:pt x="2005070" y="582153"/>
                  <a:pt x="1996550" y="590193"/>
                  <a:pt x="1986311" y="595313"/>
                </a:cubicBezTo>
                <a:cubicBezTo>
                  <a:pt x="1979961" y="598488"/>
                  <a:pt x="1973281" y="601075"/>
                  <a:pt x="1967261" y="604838"/>
                </a:cubicBezTo>
                <a:cubicBezTo>
                  <a:pt x="1934309" y="625433"/>
                  <a:pt x="1961994" y="614530"/>
                  <a:pt x="1933923" y="623888"/>
                </a:cubicBezTo>
                <a:cubicBezTo>
                  <a:pt x="1921595" y="636216"/>
                  <a:pt x="1908150" y="651529"/>
                  <a:pt x="1891061" y="657225"/>
                </a:cubicBezTo>
                <a:cubicBezTo>
                  <a:pt x="1881536" y="660400"/>
                  <a:pt x="1872226" y="664315"/>
                  <a:pt x="1862486" y="666750"/>
                </a:cubicBezTo>
                <a:cubicBezTo>
                  <a:pt x="1856136" y="668338"/>
                  <a:pt x="1849705" y="669632"/>
                  <a:pt x="1843436" y="671513"/>
                </a:cubicBezTo>
                <a:cubicBezTo>
                  <a:pt x="1833819" y="674398"/>
                  <a:pt x="1824386" y="677863"/>
                  <a:pt x="1814861" y="681038"/>
                </a:cubicBezTo>
                <a:cubicBezTo>
                  <a:pt x="1799071" y="686301"/>
                  <a:pt x="1783607" y="692051"/>
                  <a:pt x="1767236" y="695325"/>
                </a:cubicBezTo>
                <a:cubicBezTo>
                  <a:pt x="1757767" y="697219"/>
                  <a:pt x="1748087" y="697993"/>
                  <a:pt x="1738661" y="700088"/>
                </a:cubicBezTo>
                <a:cubicBezTo>
                  <a:pt x="1733760" y="701177"/>
                  <a:pt x="1729243" y="703632"/>
                  <a:pt x="1724373" y="704850"/>
                </a:cubicBezTo>
                <a:cubicBezTo>
                  <a:pt x="1716520" y="706813"/>
                  <a:pt x="1708370" y="707483"/>
                  <a:pt x="1700561" y="709613"/>
                </a:cubicBezTo>
                <a:cubicBezTo>
                  <a:pt x="1690875" y="712255"/>
                  <a:pt x="1681831" y="717169"/>
                  <a:pt x="1671986" y="719138"/>
                </a:cubicBezTo>
                <a:cubicBezTo>
                  <a:pt x="1664048" y="720725"/>
                  <a:pt x="1656075" y="722144"/>
                  <a:pt x="1648173" y="723900"/>
                </a:cubicBezTo>
                <a:cubicBezTo>
                  <a:pt x="1635147" y="726795"/>
                  <a:pt x="1618380" y="732118"/>
                  <a:pt x="1605311" y="733425"/>
                </a:cubicBezTo>
                <a:cubicBezTo>
                  <a:pt x="1581564" y="735800"/>
                  <a:pt x="1557686" y="736600"/>
                  <a:pt x="1533873" y="738188"/>
                </a:cubicBezTo>
                <a:cubicBezTo>
                  <a:pt x="1442565" y="761013"/>
                  <a:pt x="1501768" y="747713"/>
                  <a:pt x="1286223" y="747713"/>
                </a:cubicBezTo>
                <a:cubicBezTo>
                  <a:pt x="1135680" y="747713"/>
                  <a:pt x="870852" y="741639"/>
                  <a:pt x="705198" y="738188"/>
                </a:cubicBezTo>
                <a:cubicBezTo>
                  <a:pt x="700436" y="736600"/>
                  <a:pt x="695754" y="734746"/>
                  <a:pt x="690911" y="733425"/>
                </a:cubicBezTo>
                <a:cubicBezTo>
                  <a:pt x="631803" y="717304"/>
                  <a:pt x="671419" y="730102"/>
                  <a:pt x="638523" y="719138"/>
                </a:cubicBezTo>
                <a:cubicBezTo>
                  <a:pt x="609571" y="699836"/>
                  <a:pt x="640331" y="718030"/>
                  <a:pt x="605186" y="704850"/>
                </a:cubicBezTo>
                <a:cubicBezTo>
                  <a:pt x="560123" y="687951"/>
                  <a:pt x="614502" y="700998"/>
                  <a:pt x="562323" y="690563"/>
                </a:cubicBezTo>
                <a:cubicBezTo>
                  <a:pt x="557561" y="687388"/>
                  <a:pt x="553006" y="683878"/>
                  <a:pt x="548036" y="681038"/>
                </a:cubicBezTo>
                <a:cubicBezTo>
                  <a:pt x="530498" y="671016"/>
                  <a:pt x="515945" y="667997"/>
                  <a:pt x="500411" y="652463"/>
                </a:cubicBezTo>
                <a:cubicBezTo>
                  <a:pt x="464950" y="617002"/>
                  <a:pt x="509849" y="660553"/>
                  <a:pt x="467073" y="623888"/>
                </a:cubicBezTo>
                <a:cubicBezTo>
                  <a:pt x="461959" y="619505"/>
                  <a:pt x="458267" y="613515"/>
                  <a:pt x="452786" y="609600"/>
                </a:cubicBezTo>
                <a:cubicBezTo>
                  <a:pt x="447009" y="605473"/>
                  <a:pt x="439900" y="603597"/>
                  <a:pt x="433736" y="600075"/>
                </a:cubicBezTo>
                <a:cubicBezTo>
                  <a:pt x="407887" y="585304"/>
                  <a:pt x="431354" y="594518"/>
                  <a:pt x="405161" y="585788"/>
                </a:cubicBezTo>
                <a:cubicBezTo>
                  <a:pt x="395636" y="579438"/>
                  <a:pt x="382936" y="576263"/>
                  <a:pt x="376586" y="566738"/>
                </a:cubicBezTo>
                <a:cubicBezTo>
                  <a:pt x="371176" y="558623"/>
                  <a:pt x="358683" y="539310"/>
                  <a:pt x="352773" y="533400"/>
                </a:cubicBezTo>
                <a:cubicBezTo>
                  <a:pt x="348726" y="529353"/>
                  <a:pt x="343248" y="527050"/>
                  <a:pt x="338486" y="523875"/>
                </a:cubicBezTo>
                <a:cubicBezTo>
                  <a:pt x="335311" y="519113"/>
                  <a:pt x="331216" y="514849"/>
                  <a:pt x="328961" y="509588"/>
                </a:cubicBezTo>
                <a:cubicBezTo>
                  <a:pt x="326383" y="503572"/>
                  <a:pt x="328002" y="495864"/>
                  <a:pt x="324198" y="490538"/>
                </a:cubicBezTo>
                <a:cubicBezTo>
                  <a:pt x="319584" y="484079"/>
                  <a:pt x="311498" y="481013"/>
                  <a:pt x="305148" y="476250"/>
                </a:cubicBezTo>
                <a:cubicBezTo>
                  <a:pt x="284714" y="435383"/>
                  <a:pt x="308261" y="474600"/>
                  <a:pt x="281336" y="447675"/>
                </a:cubicBezTo>
                <a:cubicBezTo>
                  <a:pt x="277289" y="443628"/>
                  <a:pt x="275475" y="437785"/>
                  <a:pt x="271811" y="433388"/>
                </a:cubicBezTo>
                <a:cubicBezTo>
                  <a:pt x="267499" y="428214"/>
                  <a:pt x="261906" y="424214"/>
                  <a:pt x="257523" y="419100"/>
                </a:cubicBezTo>
                <a:cubicBezTo>
                  <a:pt x="252357" y="413073"/>
                  <a:pt x="247998" y="406400"/>
                  <a:pt x="243236" y="400050"/>
                </a:cubicBezTo>
                <a:cubicBezTo>
                  <a:pt x="230063" y="360537"/>
                  <a:pt x="252179" y="422701"/>
                  <a:pt x="219423" y="357188"/>
                </a:cubicBezTo>
                <a:cubicBezTo>
                  <a:pt x="216248" y="350838"/>
                  <a:pt x="214518" y="343528"/>
                  <a:pt x="209898" y="338138"/>
                </a:cubicBezTo>
                <a:cubicBezTo>
                  <a:pt x="204732" y="332111"/>
                  <a:pt x="196461" y="329463"/>
                  <a:pt x="190848" y="323850"/>
                </a:cubicBezTo>
                <a:cubicBezTo>
                  <a:pt x="186801" y="319803"/>
                  <a:pt x="185126" y="313841"/>
                  <a:pt x="181323" y="309563"/>
                </a:cubicBezTo>
                <a:cubicBezTo>
                  <a:pt x="172374" y="299495"/>
                  <a:pt x="160220" y="292196"/>
                  <a:pt x="152748" y="280988"/>
                </a:cubicBezTo>
                <a:cubicBezTo>
                  <a:pt x="141155" y="263598"/>
                  <a:pt x="131376" y="250208"/>
                  <a:pt x="124173" y="228600"/>
                </a:cubicBezTo>
                <a:lnTo>
                  <a:pt x="109886" y="185738"/>
                </a:lnTo>
                <a:cubicBezTo>
                  <a:pt x="108298" y="180975"/>
                  <a:pt x="107368" y="175940"/>
                  <a:pt x="105123" y="171450"/>
                </a:cubicBezTo>
                <a:cubicBezTo>
                  <a:pt x="101948" y="165100"/>
                  <a:pt x="98235" y="158992"/>
                  <a:pt x="95598" y="152400"/>
                </a:cubicBezTo>
                <a:cubicBezTo>
                  <a:pt x="67052" y="81034"/>
                  <a:pt x="104503" y="155343"/>
                  <a:pt x="71786" y="109538"/>
                </a:cubicBezTo>
                <a:cubicBezTo>
                  <a:pt x="67660" y="103761"/>
                  <a:pt x="65058" y="97013"/>
                  <a:pt x="62261" y="90488"/>
                </a:cubicBezTo>
                <a:cubicBezTo>
                  <a:pt x="60283" y="85874"/>
                  <a:pt x="61048" y="79750"/>
                  <a:pt x="57498" y="76200"/>
                </a:cubicBezTo>
                <a:cubicBezTo>
                  <a:pt x="49403" y="68105"/>
                  <a:pt x="38448" y="63500"/>
                  <a:pt x="28923" y="57150"/>
                </a:cubicBezTo>
                <a:lnTo>
                  <a:pt x="14636" y="47625"/>
                </a:lnTo>
                <a:cubicBezTo>
                  <a:pt x="10300" y="38954"/>
                  <a:pt x="2100" y="24797"/>
                  <a:pt x="348" y="14288"/>
                </a:cubicBezTo>
                <a:cubicBezTo>
                  <a:pt x="-435" y="9590"/>
                  <a:pt x="348" y="4763"/>
                  <a:pt x="34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04800" y="5900735"/>
            <a:ext cx="1963129" cy="676281"/>
          </a:xfrm>
          <a:custGeom>
            <a:avLst/>
            <a:gdLst>
              <a:gd name="connsiteX0" fmla="*/ 1957388 w 1963129"/>
              <a:gd name="connsiteY0" fmla="*/ 38100 h 676279"/>
              <a:gd name="connsiteX1" fmla="*/ 1957388 w 1963129"/>
              <a:gd name="connsiteY1" fmla="*/ 123825 h 676279"/>
              <a:gd name="connsiteX2" fmla="*/ 1952625 w 1963129"/>
              <a:gd name="connsiteY2" fmla="*/ 142875 h 676279"/>
              <a:gd name="connsiteX3" fmla="*/ 1933575 w 1963129"/>
              <a:gd name="connsiteY3" fmla="*/ 171450 h 676279"/>
              <a:gd name="connsiteX4" fmla="*/ 1928813 w 1963129"/>
              <a:gd name="connsiteY4" fmla="*/ 185737 h 676279"/>
              <a:gd name="connsiteX5" fmla="*/ 1914525 w 1963129"/>
              <a:gd name="connsiteY5" fmla="*/ 214312 h 676279"/>
              <a:gd name="connsiteX6" fmla="*/ 1909763 w 1963129"/>
              <a:gd name="connsiteY6" fmla="*/ 252412 h 676279"/>
              <a:gd name="connsiteX7" fmla="*/ 1900238 w 1963129"/>
              <a:gd name="connsiteY7" fmla="*/ 280987 h 676279"/>
              <a:gd name="connsiteX8" fmla="*/ 1895475 w 1963129"/>
              <a:gd name="connsiteY8" fmla="*/ 300037 h 676279"/>
              <a:gd name="connsiteX9" fmla="*/ 1890713 w 1963129"/>
              <a:gd name="connsiteY9" fmla="*/ 323850 h 676279"/>
              <a:gd name="connsiteX10" fmla="*/ 1885950 w 1963129"/>
              <a:gd name="connsiteY10" fmla="*/ 352425 h 676279"/>
              <a:gd name="connsiteX11" fmla="*/ 1876425 w 1963129"/>
              <a:gd name="connsiteY11" fmla="*/ 366712 h 676279"/>
              <a:gd name="connsiteX12" fmla="*/ 1866900 w 1963129"/>
              <a:gd name="connsiteY12" fmla="*/ 395287 h 676279"/>
              <a:gd name="connsiteX13" fmla="*/ 1838325 w 1963129"/>
              <a:gd name="connsiteY13" fmla="*/ 423862 h 676279"/>
              <a:gd name="connsiteX14" fmla="*/ 1824038 w 1963129"/>
              <a:gd name="connsiteY14" fmla="*/ 438150 h 676279"/>
              <a:gd name="connsiteX15" fmla="*/ 1809750 w 1963129"/>
              <a:gd name="connsiteY15" fmla="*/ 442912 h 676279"/>
              <a:gd name="connsiteX16" fmla="*/ 1800225 w 1963129"/>
              <a:gd name="connsiteY16" fmla="*/ 457200 h 676279"/>
              <a:gd name="connsiteX17" fmla="*/ 1790700 w 1963129"/>
              <a:gd name="connsiteY17" fmla="*/ 485775 h 676279"/>
              <a:gd name="connsiteX18" fmla="*/ 1776413 w 1963129"/>
              <a:gd name="connsiteY18" fmla="*/ 500062 h 676279"/>
              <a:gd name="connsiteX19" fmla="*/ 1762125 w 1963129"/>
              <a:gd name="connsiteY19" fmla="*/ 504825 h 676279"/>
              <a:gd name="connsiteX20" fmla="*/ 1733550 w 1963129"/>
              <a:gd name="connsiteY20" fmla="*/ 523875 h 676279"/>
              <a:gd name="connsiteX21" fmla="*/ 1719263 w 1963129"/>
              <a:gd name="connsiteY21" fmla="*/ 533400 h 676279"/>
              <a:gd name="connsiteX22" fmla="*/ 1662113 w 1963129"/>
              <a:gd name="connsiteY22" fmla="*/ 581025 h 676279"/>
              <a:gd name="connsiteX23" fmla="*/ 1628775 w 1963129"/>
              <a:gd name="connsiteY23" fmla="*/ 585787 h 676279"/>
              <a:gd name="connsiteX24" fmla="*/ 1614488 w 1963129"/>
              <a:gd name="connsiteY24" fmla="*/ 595312 h 676279"/>
              <a:gd name="connsiteX25" fmla="*/ 1609725 w 1963129"/>
              <a:gd name="connsiteY25" fmla="*/ 609600 h 676279"/>
              <a:gd name="connsiteX26" fmla="*/ 1581150 w 1963129"/>
              <a:gd name="connsiteY26" fmla="*/ 628650 h 676279"/>
              <a:gd name="connsiteX27" fmla="*/ 1528763 w 1963129"/>
              <a:gd name="connsiteY27" fmla="*/ 642937 h 676279"/>
              <a:gd name="connsiteX28" fmla="*/ 1485900 w 1963129"/>
              <a:gd name="connsiteY28" fmla="*/ 657225 h 676279"/>
              <a:gd name="connsiteX29" fmla="*/ 1471613 w 1963129"/>
              <a:gd name="connsiteY29" fmla="*/ 661987 h 676279"/>
              <a:gd name="connsiteX30" fmla="*/ 1457325 w 1963129"/>
              <a:gd name="connsiteY30" fmla="*/ 671512 h 676279"/>
              <a:gd name="connsiteX31" fmla="*/ 1443038 w 1963129"/>
              <a:gd name="connsiteY31" fmla="*/ 676275 h 676279"/>
              <a:gd name="connsiteX32" fmla="*/ 1262063 w 1963129"/>
              <a:gd name="connsiteY32" fmla="*/ 666750 h 676279"/>
              <a:gd name="connsiteX33" fmla="*/ 1138238 w 1963129"/>
              <a:gd name="connsiteY33" fmla="*/ 657225 h 676279"/>
              <a:gd name="connsiteX34" fmla="*/ 1057275 w 1963129"/>
              <a:gd name="connsiteY34" fmla="*/ 666750 h 676279"/>
              <a:gd name="connsiteX35" fmla="*/ 995363 w 1963129"/>
              <a:gd name="connsiteY35" fmla="*/ 671512 h 676279"/>
              <a:gd name="connsiteX36" fmla="*/ 981075 w 1963129"/>
              <a:gd name="connsiteY36" fmla="*/ 676275 h 676279"/>
              <a:gd name="connsiteX37" fmla="*/ 900113 w 1963129"/>
              <a:gd name="connsiteY37" fmla="*/ 661987 h 676279"/>
              <a:gd name="connsiteX38" fmla="*/ 866775 w 1963129"/>
              <a:gd name="connsiteY38" fmla="*/ 652462 h 676279"/>
              <a:gd name="connsiteX39" fmla="*/ 852488 w 1963129"/>
              <a:gd name="connsiteY39" fmla="*/ 642937 h 676279"/>
              <a:gd name="connsiteX40" fmla="*/ 809625 w 1963129"/>
              <a:gd name="connsiteY40" fmla="*/ 633412 h 676279"/>
              <a:gd name="connsiteX41" fmla="*/ 781050 w 1963129"/>
              <a:gd name="connsiteY41" fmla="*/ 614362 h 676279"/>
              <a:gd name="connsiteX42" fmla="*/ 757238 w 1963129"/>
              <a:gd name="connsiteY42" fmla="*/ 609600 h 676279"/>
              <a:gd name="connsiteX43" fmla="*/ 723900 w 1963129"/>
              <a:gd name="connsiteY43" fmla="*/ 604837 h 676279"/>
              <a:gd name="connsiteX44" fmla="*/ 695325 w 1963129"/>
              <a:gd name="connsiteY44" fmla="*/ 600075 h 676279"/>
              <a:gd name="connsiteX45" fmla="*/ 685800 w 1963129"/>
              <a:gd name="connsiteY45" fmla="*/ 585787 h 676279"/>
              <a:gd name="connsiteX46" fmla="*/ 661988 w 1963129"/>
              <a:gd name="connsiteY46" fmla="*/ 581025 h 676279"/>
              <a:gd name="connsiteX47" fmla="*/ 600075 w 1963129"/>
              <a:gd name="connsiteY47" fmla="*/ 571500 h 676279"/>
              <a:gd name="connsiteX48" fmla="*/ 595313 w 1963129"/>
              <a:gd name="connsiteY48" fmla="*/ 557212 h 676279"/>
              <a:gd name="connsiteX49" fmla="*/ 566738 w 1963129"/>
              <a:gd name="connsiteY49" fmla="*/ 547687 h 676279"/>
              <a:gd name="connsiteX50" fmla="*/ 523875 w 1963129"/>
              <a:gd name="connsiteY50" fmla="*/ 514350 h 676279"/>
              <a:gd name="connsiteX51" fmla="*/ 495300 w 1963129"/>
              <a:gd name="connsiteY51" fmla="*/ 504825 h 676279"/>
              <a:gd name="connsiteX52" fmla="*/ 481013 w 1963129"/>
              <a:gd name="connsiteY52" fmla="*/ 490537 h 676279"/>
              <a:gd name="connsiteX53" fmla="*/ 466725 w 1963129"/>
              <a:gd name="connsiteY53" fmla="*/ 485775 h 676279"/>
              <a:gd name="connsiteX54" fmla="*/ 452438 w 1963129"/>
              <a:gd name="connsiteY54" fmla="*/ 476250 h 676279"/>
              <a:gd name="connsiteX55" fmla="*/ 447675 w 1963129"/>
              <a:gd name="connsiteY55" fmla="*/ 461962 h 676279"/>
              <a:gd name="connsiteX56" fmla="*/ 433388 w 1963129"/>
              <a:gd name="connsiteY56" fmla="*/ 457200 h 676279"/>
              <a:gd name="connsiteX57" fmla="*/ 419100 w 1963129"/>
              <a:gd name="connsiteY57" fmla="*/ 447675 h 676279"/>
              <a:gd name="connsiteX58" fmla="*/ 404813 w 1963129"/>
              <a:gd name="connsiteY58" fmla="*/ 442912 h 676279"/>
              <a:gd name="connsiteX59" fmla="*/ 376238 w 1963129"/>
              <a:gd name="connsiteY59" fmla="*/ 428625 h 676279"/>
              <a:gd name="connsiteX60" fmla="*/ 361950 w 1963129"/>
              <a:gd name="connsiteY60" fmla="*/ 414337 h 676279"/>
              <a:gd name="connsiteX61" fmla="*/ 357188 w 1963129"/>
              <a:gd name="connsiteY61" fmla="*/ 400050 h 676279"/>
              <a:gd name="connsiteX62" fmla="*/ 342900 w 1963129"/>
              <a:gd name="connsiteY62" fmla="*/ 390525 h 676279"/>
              <a:gd name="connsiteX63" fmla="*/ 323850 w 1963129"/>
              <a:gd name="connsiteY63" fmla="*/ 376237 h 676279"/>
              <a:gd name="connsiteX64" fmla="*/ 285750 w 1963129"/>
              <a:gd name="connsiteY64" fmla="*/ 371475 h 676279"/>
              <a:gd name="connsiteX65" fmla="*/ 261938 w 1963129"/>
              <a:gd name="connsiteY65" fmla="*/ 338137 h 676279"/>
              <a:gd name="connsiteX66" fmla="*/ 247650 w 1963129"/>
              <a:gd name="connsiteY66" fmla="*/ 333375 h 676279"/>
              <a:gd name="connsiteX67" fmla="*/ 209550 w 1963129"/>
              <a:gd name="connsiteY67" fmla="*/ 300037 h 676279"/>
              <a:gd name="connsiteX68" fmla="*/ 180975 w 1963129"/>
              <a:gd name="connsiteY68" fmla="*/ 290512 h 676279"/>
              <a:gd name="connsiteX69" fmla="*/ 157163 w 1963129"/>
              <a:gd name="connsiteY69" fmla="*/ 261937 h 676279"/>
              <a:gd name="connsiteX70" fmla="*/ 147638 w 1963129"/>
              <a:gd name="connsiteY70" fmla="*/ 242887 h 676279"/>
              <a:gd name="connsiteX71" fmla="*/ 138113 w 1963129"/>
              <a:gd name="connsiteY71" fmla="*/ 214312 h 676279"/>
              <a:gd name="connsiteX72" fmla="*/ 123825 w 1963129"/>
              <a:gd name="connsiteY72" fmla="*/ 200025 h 676279"/>
              <a:gd name="connsiteX73" fmla="*/ 114300 w 1963129"/>
              <a:gd name="connsiteY73" fmla="*/ 185737 h 676279"/>
              <a:gd name="connsiteX74" fmla="*/ 85725 w 1963129"/>
              <a:gd name="connsiteY74" fmla="*/ 180975 h 676279"/>
              <a:gd name="connsiteX75" fmla="*/ 71438 w 1963129"/>
              <a:gd name="connsiteY75" fmla="*/ 171450 h 676279"/>
              <a:gd name="connsiteX76" fmla="*/ 57150 w 1963129"/>
              <a:gd name="connsiteY76" fmla="*/ 114300 h 676279"/>
              <a:gd name="connsiteX77" fmla="*/ 33338 w 1963129"/>
              <a:gd name="connsiteY77" fmla="*/ 71437 h 676279"/>
              <a:gd name="connsiteX78" fmla="*/ 23813 w 1963129"/>
              <a:gd name="connsiteY78" fmla="*/ 42862 h 676279"/>
              <a:gd name="connsiteX79" fmla="*/ 19050 w 1963129"/>
              <a:gd name="connsiteY79" fmla="*/ 23812 h 676279"/>
              <a:gd name="connsiteX80" fmla="*/ 4763 w 1963129"/>
              <a:gd name="connsiteY80" fmla="*/ 14287 h 676279"/>
              <a:gd name="connsiteX81" fmla="*/ 0 w 1963129"/>
              <a:gd name="connsiteY81" fmla="*/ 0 h 67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963129" h="676279">
                <a:moveTo>
                  <a:pt x="1957388" y="38100"/>
                </a:moveTo>
                <a:cubicBezTo>
                  <a:pt x="1965507" y="78699"/>
                  <a:pt x="1964566" y="62816"/>
                  <a:pt x="1957388" y="123825"/>
                </a:cubicBezTo>
                <a:cubicBezTo>
                  <a:pt x="1956623" y="130326"/>
                  <a:pt x="1955552" y="137021"/>
                  <a:pt x="1952625" y="142875"/>
                </a:cubicBezTo>
                <a:cubicBezTo>
                  <a:pt x="1947505" y="153114"/>
                  <a:pt x="1933575" y="171450"/>
                  <a:pt x="1933575" y="171450"/>
                </a:cubicBezTo>
                <a:cubicBezTo>
                  <a:pt x="1931988" y="176212"/>
                  <a:pt x="1931058" y="181247"/>
                  <a:pt x="1928813" y="185737"/>
                </a:cubicBezTo>
                <a:cubicBezTo>
                  <a:pt x="1910345" y="222673"/>
                  <a:pt x="1926499" y="178395"/>
                  <a:pt x="1914525" y="214312"/>
                </a:cubicBezTo>
                <a:cubicBezTo>
                  <a:pt x="1912938" y="227012"/>
                  <a:pt x="1912445" y="239897"/>
                  <a:pt x="1909763" y="252412"/>
                </a:cubicBezTo>
                <a:cubicBezTo>
                  <a:pt x="1907659" y="262229"/>
                  <a:pt x="1902673" y="271247"/>
                  <a:pt x="1900238" y="280987"/>
                </a:cubicBezTo>
                <a:cubicBezTo>
                  <a:pt x="1898650" y="287337"/>
                  <a:pt x="1896895" y="293647"/>
                  <a:pt x="1895475" y="300037"/>
                </a:cubicBezTo>
                <a:cubicBezTo>
                  <a:pt x="1893719" y="307939"/>
                  <a:pt x="1892161" y="315886"/>
                  <a:pt x="1890713" y="323850"/>
                </a:cubicBezTo>
                <a:cubicBezTo>
                  <a:pt x="1888986" y="333351"/>
                  <a:pt x="1889004" y="343264"/>
                  <a:pt x="1885950" y="352425"/>
                </a:cubicBezTo>
                <a:cubicBezTo>
                  <a:pt x="1884140" y="357855"/>
                  <a:pt x="1879600" y="361950"/>
                  <a:pt x="1876425" y="366712"/>
                </a:cubicBezTo>
                <a:cubicBezTo>
                  <a:pt x="1873250" y="376237"/>
                  <a:pt x="1874000" y="388187"/>
                  <a:pt x="1866900" y="395287"/>
                </a:cubicBezTo>
                <a:lnTo>
                  <a:pt x="1838325" y="423862"/>
                </a:lnTo>
                <a:cubicBezTo>
                  <a:pt x="1833563" y="428625"/>
                  <a:pt x="1830428" y="436020"/>
                  <a:pt x="1824038" y="438150"/>
                </a:cubicBezTo>
                <a:lnTo>
                  <a:pt x="1809750" y="442912"/>
                </a:lnTo>
                <a:cubicBezTo>
                  <a:pt x="1806575" y="447675"/>
                  <a:pt x="1802550" y="451969"/>
                  <a:pt x="1800225" y="457200"/>
                </a:cubicBezTo>
                <a:cubicBezTo>
                  <a:pt x="1796147" y="466375"/>
                  <a:pt x="1797800" y="478675"/>
                  <a:pt x="1790700" y="485775"/>
                </a:cubicBezTo>
                <a:cubicBezTo>
                  <a:pt x="1785938" y="490537"/>
                  <a:pt x="1782017" y="496326"/>
                  <a:pt x="1776413" y="500062"/>
                </a:cubicBezTo>
                <a:cubicBezTo>
                  <a:pt x="1772236" y="502847"/>
                  <a:pt x="1766514" y="502387"/>
                  <a:pt x="1762125" y="504825"/>
                </a:cubicBezTo>
                <a:cubicBezTo>
                  <a:pt x="1752118" y="510384"/>
                  <a:pt x="1743075" y="517525"/>
                  <a:pt x="1733550" y="523875"/>
                </a:cubicBezTo>
                <a:cubicBezTo>
                  <a:pt x="1728788" y="527050"/>
                  <a:pt x="1723310" y="529353"/>
                  <a:pt x="1719263" y="533400"/>
                </a:cubicBezTo>
                <a:cubicBezTo>
                  <a:pt x="1711201" y="541462"/>
                  <a:pt x="1677584" y="578815"/>
                  <a:pt x="1662113" y="581025"/>
                </a:cubicBezTo>
                <a:lnTo>
                  <a:pt x="1628775" y="585787"/>
                </a:lnTo>
                <a:cubicBezTo>
                  <a:pt x="1624013" y="588962"/>
                  <a:pt x="1618064" y="590843"/>
                  <a:pt x="1614488" y="595312"/>
                </a:cubicBezTo>
                <a:cubicBezTo>
                  <a:pt x="1611352" y="599232"/>
                  <a:pt x="1613275" y="606050"/>
                  <a:pt x="1609725" y="609600"/>
                </a:cubicBezTo>
                <a:cubicBezTo>
                  <a:pt x="1601630" y="617695"/>
                  <a:pt x="1590675" y="622300"/>
                  <a:pt x="1581150" y="628650"/>
                </a:cubicBezTo>
                <a:cubicBezTo>
                  <a:pt x="1556213" y="645275"/>
                  <a:pt x="1572544" y="637465"/>
                  <a:pt x="1528763" y="642937"/>
                </a:cubicBezTo>
                <a:lnTo>
                  <a:pt x="1485900" y="657225"/>
                </a:lnTo>
                <a:lnTo>
                  <a:pt x="1471613" y="661987"/>
                </a:lnTo>
                <a:cubicBezTo>
                  <a:pt x="1466850" y="665162"/>
                  <a:pt x="1462445" y="668952"/>
                  <a:pt x="1457325" y="671512"/>
                </a:cubicBezTo>
                <a:cubicBezTo>
                  <a:pt x="1452835" y="673757"/>
                  <a:pt x="1448057" y="676397"/>
                  <a:pt x="1443038" y="676275"/>
                </a:cubicBezTo>
                <a:cubicBezTo>
                  <a:pt x="1382647" y="674802"/>
                  <a:pt x="1322388" y="669925"/>
                  <a:pt x="1262063" y="666750"/>
                </a:cubicBezTo>
                <a:cubicBezTo>
                  <a:pt x="1211764" y="656689"/>
                  <a:pt x="1220603" y="657225"/>
                  <a:pt x="1138238" y="657225"/>
                </a:cubicBezTo>
                <a:cubicBezTo>
                  <a:pt x="1129107" y="657225"/>
                  <a:pt x="1068282" y="665702"/>
                  <a:pt x="1057275" y="666750"/>
                </a:cubicBezTo>
                <a:cubicBezTo>
                  <a:pt x="1036670" y="668712"/>
                  <a:pt x="1016000" y="669925"/>
                  <a:pt x="995363" y="671512"/>
                </a:cubicBezTo>
                <a:cubicBezTo>
                  <a:pt x="990600" y="673100"/>
                  <a:pt x="986095" y="676275"/>
                  <a:pt x="981075" y="676275"/>
                </a:cubicBezTo>
                <a:cubicBezTo>
                  <a:pt x="958113" y="676275"/>
                  <a:pt x="922188" y="669344"/>
                  <a:pt x="900113" y="661987"/>
                </a:cubicBezTo>
                <a:cubicBezTo>
                  <a:pt x="879615" y="655155"/>
                  <a:pt x="890695" y="658443"/>
                  <a:pt x="866775" y="652462"/>
                </a:cubicBezTo>
                <a:cubicBezTo>
                  <a:pt x="862013" y="649287"/>
                  <a:pt x="857918" y="644747"/>
                  <a:pt x="852488" y="642937"/>
                </a:cubicBezTo>
                <a:cubicBezTo>
                  <a:pt x="838912" y="638412"/>
                  <a:pt x="822701" y="640677"/>
                  <a:pt x="809625" y="633412"/>
                </a:cubicBezTo>
                <a:cubicBezTo>
                  <a:pt x="799618" y="627853"/>
                  <a:pt x="792275" y="616607"/>
                  <a:pt x="781050" y="614362"/>
                </a:cubicBezTo>
                <a:cubicBezTo>
                  <a:pt x="773113" y="612775"/>
                  <a:pt x="765222" y="610931"/>
                  <a:pt x="757238" y="609600"/>
                </a:cubicBezTo>
                <a:cubicBezTo>
                  <a:pt x="746165" y="607755"/>
                  <a:pt x="734995" y="606544"/>
                  <a:pt x="723900" y="604837"/>
                </a:cubicBezTo>
                <a:cubicBezTo>
                  <a:pt x="714356" y="603369"/>
                  <a:pt x="704850" y="601662"/>
                  <a:pt x="695325" y="600075"/>
                </a:cubicBezTo>
                <a:cubicBezTo>
                  <a:pt x="692150" y="595312"/>
                  <a:pt x="690770" y="588627"/>
                  <a:pt x="685800" y="585787"/>
                </a:cubicBezTo>
                <a:cubicBezTo>
                  <a:pt x="678772" y="581771"/>
                  <a:pt x="669952" y="582473"/>
                  <a:pt x="661988" y="581025"/>
                </a:cubicBezTo>
                <a:cubicBezTo>
                  <a:pt x="637735" y="576615"/>
                  <a:pt x="625076" y="575071"/>
                  <a:pt x="600075" y="571500"/>
                </a:cubicBezTo>
                <a:cubicBezTo>
                  <a:pt x="598488" y="566737"/>
                  <a:pt x="599398" y="560130"/>
                  <a:pt x="595313" y="557212"/>
                </a:cubicBezTo>
                <a:cubicBezTo>
                  <a:pt x="587143" y="551376"/>
                  <a:pt x="566738" y="547687"/>
                  <a:pt x="566738" y="547687"/>
                </a:cubicBezTo>
                <a:cubicBezTo>
                  <a:pt x="554411" y="535361"/>
                  <a:pt x="540963" y="520046"/>
                  <a:pt x="523875" y="514350"/>
                </a:cubicBezTo>
                <a:lnTo>
                  <a:pt x="495300" y="504825"/>
                </a:lnTo>
                <a:cubicBezTo>
                  <a:pt x="490538" y="500062"/>
                  <a:pt x="486617" y="494273"/>
                  <a:pt x="481013" y="490537"/>
                </a:cubicBezTo>
                <a:cubicBezTo>
                  <a:pt x="476836" y="487752"/>
                  <a:pt x="471215" y="488020"/>
                  <a:pt x="466725" y="485775"/>
                </a:cubicBezTo>
                <a:cubicBezTo>
                  <a:pt x="461606" y="483215"/>
                  <a:pt x="457200" y="479425"/>
                  <a:pt x="452438" y="476250"/>
                </a:cubicBezTo>
                <a:cubicBezTo>
                  <a:pt x="450850" y="471487"/>
                  <a:pt x="451225" y="465512"/>
                  <a:pt x="447675" y="461962"/>
                </a:cubicBezTo>
                <a:cubicBezTo>
                  <a:pt x="444125" y="458412"/>
                  <a:pt x="437878" y="459445"/>
                  <a:pt x="433388" y="457200"/>
                </a:cubicBezTo>
                <a:cubicBezTo>
                  <a:pt x="428268" y="454640"/>
                  <a:pt x="424220" y="450235"/>
                  <a:pt x="419100" y="447675"/>
                </a:cubicBezTo>
                <a:cubicBezTo>
                  <a:pt x="414610" y="445430"/>
                  <a:pt x="409303" y="445157"/>
                  <a:pt x="404813" y="442912"/>
                </a:cubicBezTo>
                <a:cubicBezTo>
                  <a:pt x="367892" y="424451"/>
                  <a:pt x="412141" y="440592"/>
                  <a:pt x="376238" y="428625"/>
                </a:cubicBezTo>
                <a:cubicBezTo>
                  <a:pt x="371475" y="423862"/>
                  <a:pt x="365686" y="419941"/>
                  <a:pt x="361950" y="414337"/>
                </a:cubicBezTo>
                <a:cubicBezTo>
                  <a:pt x="359165" y="410160"/>
                  <a:pt x="360324" y="403970"/>
                  <a:pt x="357188" y="400050"/>
                </a:cubicBezTo>
                <a:cubicBezTo>
                  <a:pt x="353612" y="395580"/>
                  <a:pt x="347558" y="393852"/>
                  <a:pt x="342900" y="390525"/>
                </a:cubicBezTo>
                <a:cubicBezTo>
                  <a:pt x="336441" y="385911"/>
                  <a:pt x="331380" y="378747"/>
                  <a:pt x="323850" y="376237"/>
                </a:cubicBezTo>
                <a:cubicBezTo>
                  <a:pt x="311708" y="372190"/>
                  <a:pt x="298450" y="373062"/>
                  <a:pt x="285750" y="371475"/>
                </a:cubicBezTo>
                <a:cubicBezTo>
                  <a:pt x="253603" y="360758"/>
                  <a:pt x="289721" y="377032"/>
                  <a:pt x="261938" y="338137"/>
                </a:cubicBezTo>
                <a:cubicBezTo>
                  <a:pt x="259020" y="334052"/>
                  <a:pt x="252413" y="334962"/>
                  <a:pt x="247650" y="333375"/>
                </a:cubicBezTo>
                <a:cubicBezTo>
                  <a:pt x="236538" y="316706"/>
                  <a:pt x="233363" y="307975"/>
                  <a:pt x="209550" y="300037"/>
                </a:cubicBezTo>
                <a:lnTo>
                  <a:pt x="180975" y="290512"/>
                </a:lnTo>
                <a:cubicBezTo>
                  <a:pt x="170388" y="258749"/>
                  <a:pt x="185470" y="294963"/>
                  <a:pt x="157163" y="261937"/>
                </a:cubicBezTo>
                <a:cubicBezTo>
                  <a:pt x="152543" y="256547"/>
                  <a:pt x="150275" y="249479"/>
                  <a:pt x="147638" y="242887"/>
                </a:cubicBezTo>
                <a:cubicBezTo>
                  <a:pt x="143909" y="233565"/>
                  <a:pt x="145213" y="221411"/>
                  <a:pt x="138113" y="214312"/>
                </a:cubicBezTo>
                <a:cubicBezTo>
                  <a:pt x="133350" y="209550"/>
                  <a:pt x="128137" y="205199"/>
                  <a:pt x="123825" y="200025"/>
                </a:cubicBezTo>
                <a:cubicBezTo>
                  <a:pt x="120161" y="195628"/>
                  <a:pt x="119420" y="188297"/>
                  <a:pt x="114300" y="185737"/>
                </a:cubicBezTo>
                <a:cubicBezTo>
                  <a:pt x="105663" y="181419"/>
                  <a:pt x="95250" y="182562"/>
                  <a:pt x="85725" y="180975"/>
                </a:cubicBezTo>
                <a:cubicBezTo>
                  <a:pt x="80963" y="177800"/>
                  <a:pt x="74471" y="176304"/>
                  <a:pt x="71438" y="171450"/>
                </a:cubicBezTo>
                <a:cubicBezTo>
                  <a:pt x="61484" y="155523"/>
                  <a:pt x="61040" y="131803"/>
                  <a:pt x="57150" y="114300"/>
                </a:cubicBezTo>
                <a:cubicBezTo>
                  <a:pt x="47573" y="71201"/>
                  <a:pt x="57899" y="145121"/>
                  <a:pt x="33338" y="71437"/>
                </a:cubicBezTo>
                <a:cubicBezTo>
                  <a:pt x="30163" y="61912"/>
                  <a:pt x="26248" y="52602"/>
                  <a:pt x="23813" y="42862"/>
                </a:cubicBezTo>
                <a:cubicBezTo>
                  <a:pt x="22225" y="36512"/>
                  <a:pt x="22681" y="29258"/>
                  <a:pt x="19050" y="23812"/>
                </a:cubicBezTo>
                <a:cubicBezTo>
                  <a:pt x="15875" y="19050"/>
                  <a:pt x="9525" y="17462"/>
                  <a:pt x="4763" y="14287"/>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31520" y="1447800"/>
            <a:ext cx="7498080" cy="2971800"/>
          </a:xfrm>
        </p:spPr>
        <p:txBody>
          <a:bodyPr>
            <a:normAutofit fontScale="92500" lnSpcReduction="20000"/>
          </a:bodyPr>
          <a:lstStyle/>
          <a:p>
            <a:pPr marL="342900" indent="-342900">
              <a:buFont typeface="Arial" panose="020B0604020202020204" pitchFamily="34" charset="0"/>
              <a:buChar char="•"/>
            </a:pPr>
            <a:r>
              <a:rPr lang="en-US" dirty="0" smtClean="0"/>
              <a:t>Increased resistance and narrowing of airways </a:t>
            </a:r>
            <a:r>
              <a:rPr lang="en-US" dirty="0" smtClean="0"/>
              <a:t>due to</a:t>
            </a:r>
            <a:endParaRPr lang="en-US" dirty="0" smtClean="0"/>
          </a:p>
          <a:p>
            <a:pPr marL="801688" lvl="2" indent="-342900">
              <a:buFont typeface="Arial" panose="020B0604020202020204" pitchFamily="34" charset="0"/>
              <a:buChar char="•"/>
            </a:pPr>
            <a:r>
              <a:rPr lang="en-US" dirty="0"/>
              <a:t>Airway smooth muscle </a:t>
            </a:r>
            <a:r>
              <a:rPr lang="en-US" dirty="0" smtClean="0"/>
              <a:t>hypertrophy and contraction</a:t>
            </a:r>
          </a:p>
          <a:p>
            <a:pPr marL="801688" lvl="2" indent="-342900">
              <a:buFont typeface="Arial" panose="020B0604020202020204" pitchFamily="34" charset="0"/>
              <a:buChar char="•"/>
            </a:pPr>
            <a:r>
              <a:rPr lang="en-US" dirty="0" smtClean="0"/>
              <a:t>Mucous cell hypertrophy, increased mucous production and impaction</a:t>
            </a:r>
          </a:p>
          <a:p>
            <a:pPr marL="801688" lvl="2" indent="-342900">
              <a:buFont typeface="Arial" panose="020B0604020202020204" pitchFamily="34" charset="0"/>
              <a:buChar char="•"/>
            </a:pPr>
            <a:r>
              <a:rPr lang="en-US" dirty="0" smtClean="0"/>
              <a:t>Airway inflammation</a:t>
            </a:r>
          </a:p>
          <a:p>
            <a:pPr marL="801688" lvl="2" indent="-342900">
              <a:buFont typeface="Arial" panose="020B0604020202020204" pitchFamily="34" charset="0"/>
              <a:buChar char="•"/>
            </a:pPr>
            <a:r>
              <a:rPr lang="en-US" dirty="0" smtClean="0"/>
              <a:t>Airway fibrosis</a:t>
            </a:r>
          </a:p>
          <a:p>
            <a:pPr marL="801688" lvl="2" indent="-342900">
              <a:buFont typeface="Arial" panose="020B0604020202020204" pitchFamily="34" charset="0"/>
              <a:buChar char="•"/>
            </a:pPr>
            <a:r>
              <a:rPr lang="en-US" dirty="0" smtClean="0"/>
              <a:t>External compression from hyper-inflated alveoli</a:t>
            </a:r>
          </a:p>
          <a:p>
            <a:endParaRPr lang="en-US" dirty="0" smtClean="0"/>
          </a:p>
          <a:p>
            <a:pPr marL="0" indent="0">
              <a:buNone/>
            </a:pPr>
            <a:endParaRPr lang="en-US" dirty="0"/>
          </a:p>
        </p:txBody>
      </p:sp>
      <p:sp>
        <p:nvSpPr>
          <p:cNvPr id="15" name="Freeform 14"/>
          <p:cNvSpPr/>
          <p:nvPr/>
        </p:nvSpPr>
        <p:spPr>
          <a:xfrm>
            <a:off x="277158" y="4491035"/>
            <a:ext cx="2013605" cy="1429101"/>
          </a:xfrm>
          <a:custGeom>
            <a:avLst/>
            <a:gdLst>
              <a:gd name="connsiteX0" fmla="*/ 8592 w 2013605"/>
              <a:gd name="connsiteY0" fmla="*/ 1400175 h 1429101"/>
              <a:gd name="connsiteX1" fmla="*/ 8592 w 2013605"/>
              <a:gd name="connsiteY1" fmla="*/ 1162050 h 1429101"/>
              <a:gd name="connsiteX2" fmla="*/ 3830 w 2013605"/>
              <a:gd name="connsiteY2" fmla="*/ 995362 h 1429101"/>
              <a:gd name="connsiteX3" fmla="*/ 8592 w 2013605"/>
              <a:gd name="connsiteY3" fmla="*/ 952500 h 1429101"/>
              <a:gd name="connsiteX4" fmla="*/ 18117 w 2013605"/>
              <a:gd name="connsiteY4" fmla="*/ 857250 h 1429101"/>
              <a:gd name="connsiteX5" fmla="*/ 27642 w 2013605"/>
              <a:gd name="connsiteY5" fmla="*/ 842962 h 1429101"/>
              <a:gd name="connsiteX6" fmla="*/ 18117 w 2013605"/>
              <a:gd name="connsiteY6" fmla="*/ 785812 h 1429101"/>
              <a:gd name="connsiteX7" fmla="*/ 8592 w 2013605"/>
              <a:gd name="connsiteY7" fmla="*/ 757237 h 1429101"/>
              <a:gd name="connsiteX8" fmla="*/ 22880 w 2013605"/>
              <a:gd name="connsiteY8" fmla="*/ 700087 h 1429101"/>
              <a:gd name="connsiteX9" fmla="*/ 27642 w 2013605"/>
              <a:gd name="connsiteY9" fmla="*/ 685800 h 1429101"/>
              <a:gd name="connsiteX10" fmla="*/ 32405 w 2013605"/>
              <a:gd name="connsiteY10" fmla="*/ 628650 h 1429101"/>
              <a:gd name="connsiteX11" fmla="*/ 41930 w 2013605"/>
              <a:gd name="connsiteY11" fmla="*/ 600075 h 1429101"/>
              <a:gd name="connsiteX12" fmla="*/ 51455 w 2013605"/>
              <a:gd name="connsiteY12" fmla="*/ 500062 h 1429101"/>
              <a:gd name="connsiteX13" fmla="*/ 46692 w 2013605"/>
              <a:gd name="connsiteY13" fmla="*/ 438150 h 1429101"/>
              <a:gd name="connsiteX14" fmla="*/ 56217 w 2013605"/>
              <a:gd name="connsiteY14" fmla="*/ 280987 h 1429101"/>
              <a:gd name="connsiteX15" fmla="*/ 46692 w 2013605"/>
              <a:gd name="connsiteY15" fmla="*/ 104775 h 1429101"/>
              <a:gd name="connsiteX16" fmla="*/ 56217 w 2013605"/>
              <a:gd name="connsiteY16" fmla="*/ 90487 h 1429101"/>
              <a:gd name="connsiteX17" fmla="*/ 70505 w 2013605"/>
              <a:gd name="connsiteY17" fmla="*/ 38100 h 1429101"/>
              <a:gd name="connsiteX18" fmla="*/ 75267 w 2013605"/>
              <a:gd name="connsiteY18" fmla="*/ 23812 h 1429101"/>
              <a:gd name="connsiteX19" fmla="*/ 80030 w 2013605"/>
              <a:gd name="connsiteY19" fmla="*/ 4762 h 1429101"/>
              <a:gd name="connsiteX20" fmla="*/ 94317 w 2013605"/>
              <a:gd name="connsiteY20" fmla="*/ 0 h 1429101"/>
              <a:gd name="connsiteX21" fmla="*/ 151467 w 2013605"/>
              <a:gd name="connsiteY21" fmla="*/ 4762 h 1429101"/>
              <a:gd name="connsiteX22" fmla="*/ 156230 w 2013605"/>
              <a:gd name="connsiteY22" fmla="*/ 19050 h 1429101"/>
              <a:gd name="connsiteX23" fmla="*/ 165755 w 2013605"/>
              <a:gd name="connsiteY23" fmla="*/ 76200 h 1429101"/>
              <a:gd name="connsiteX24" fmla="*/ 170517 w 2013605"/>
              <a:gd name="connsiteY24" fmla="*/ 90487 h 1429101"/>
              <a:gd name="connsiteX25" fmla="*/ 175280 w 2013605"/>
              <a:gd name="connsiteY25" fmla="*/ 119062 h 1429101"/>
              <a:gd name="connsiteX26" fmla="*/ 180042 w 2013605"/>
              <a:gd name="connsiteY26" fmla="*/ 142875 h 1429101"/>
              <a:gd name="connsiteX27" fmla="*/ 184805 w 2013605"/>
              <a:gd name="connsiteY27" fmla="*/ 180975 h 1429101"/>
              <a:gd name="connsiteX28" fmla="*/ 199092 w 2013605"/>
              <a:gd name="connsiteY28" fmla="*/ 228600 h 1429101"/>
              <a:gd name="connsiteX29" fmla="*/ 208617 w 2013605"/>
              <a:gd name="connsiteY29" fmla="*/ 261937 h 1429101"/>
              <a:gd name="connsiteX30" fmla="*/ 218142 w 2013605"/>
              <a:gd name="connsiteY30" fmla="*/ 276225 h 1429101"/>
              <a:gd name="connsiteX31" fmla="*/ 222905 w 2013605"/>
              <a:gd name="connsiteY31" fmla="*/ 319087 h 1429101"/>
              <a:gd name="connsiteX32" fmla="*/ 232430 w 2013605"/>
              <a:gd name="connsiteY32" fmla="*/ 404812 h 1429101"/>
              <a:gd name="connsiteX33" fmla="*/ 237192 w 2013605"/>
              <a:gd name="connsiteY33" fmla="*/ 447675 h 1429101"/>
              <a:gd name="connsiteX34" fmla="*/ 251480 w 2013605"/>
              <a:gd name="connsiteY34" fmla="*/ 490537 h 1429101"/>
              <a:gd name="connsiteX35" fmla="*/ 256242 w 2013605"/>
              <a:gd name="connsiteY35" fmla="*/ 504825 h 1429101"/>
              <a:gd name="connsiteX36" fmla="*/ 261005 w 2013605"/>
              <a:gd name="connsiteY36" fmla="*/ 519112 h 1429101"/>
              <a:gd name="connsiteX37" fmla="*/ 275292 w 2013605"/>
              <a:gd name="connsiteY37" fmla="*/ 566737 h 1429101"/>
              <a:gd name="connsiteX38" fmla="*/ 284817 w 2013605"/>
              <a:gd name="connsiteY38" fmla="*/ 585787 h 1429101"/>
              <a:gd name="connsiteX39" fmla="*/ 289580 w 2013605"/>
              <a:gd name="connsiteY39" fmla="*/ 604837 h 1429101"/>
              <a:gd name="connsiteX40" fmla="*/ 299105 w 2013605"/>
              <a:gd name="connsiteY40" fmla="*/ 633412 h 1429101"/>
              <a:gd name="connsiteX41" fmla="*/ 313392 w 2013605"/>
              <a:gd name="connsiteY41" fmla="*/ 685800 h 1429101"/>
              <a:gd name="connsiteX42" fmla="*/ 322917 w 2013605"/>
              <a:gd name="connsiteY42" fmla="*/ 733425 h 1429101"/>
              <a:gd name="connsiteX43" fmla="*/ 327680 w 2013605"/>
              <a:gd name="connsiteY43" fmla="*/ 752475 h 1429101"/>
              <a:gd name="connsiteX44" fmla="*/ 337205 w 2013605"/>
              <a:gd name="connsiteY44" fmla="*/ 766762 h 1429101"/>
              <a:gd name="connsiteX45" fmla="*/ 351492 w 2013605"/>
              <a:gd name="connsiteY45" fmla="*/ 795337 h 1429101"/>
              <a:gd name="connsiteX46" fmla="*/ 361017 w 2013605"/>
              <a:gd name="connsiteY46" fmla="*/ 814387 h 1429101"/>
              <a:gd name="connsiteX47" fmla="*/ 375305 w 2013605"/>
              <a:gd name="connsiteY47" fmla="*/ 828675 h 1429101"/>
              <a:gd name="connsiteX48" fmla="*/ 389592 w 2013605"/>
              <a:gd name="connsiteY48" fmla="*/ 857250 h 1429101"/>
              <a:gd name="connsiteX49" fmla="*/ 403880 w 2013605"/>
              <a:gd name="connsiteY49" fmla="*/ 885825 h 1429101"/>
              <a:gd name="connsiteX50" fmla="*/ 418167 w 2013605"/>
              <a:gd name="connsiteY50" fmla="*/ 914400 h 1429101"/>
              <a:gd name="connsiteX51" fmla="*/ 427692 w 2013605"/>
              <a:gd name="connsiteY51" fmla="*/ 942975 h 1429101"/>
              <a:gd name="connsiteX52" fmla="*/ 437217 w 2013605"/>
              <a:gd name="connsiteY52" fmla="*/ 976312 h 1429101"/>
              <a:gd name="connsiteX53" fmla="*/ 446742 w 2013605"/>
              <a:gd name="connsiteY53" fmla="*/ 1028700 h 1429101"/>
              <a:gd name="connsiteX54" fmla="*/ 480080 w 2013605"/>
              <a:gd name="connsiteY54" fmla="*/ 1062037 h 1429101"/>
              <a:gd name="connsiteX55" fmla="*/ 508655 w 2013605"/>
              <a:gd name="connsiteY55" fmla="*/ 1085850 h 1429101"/>
              <a:gd name="connsiteX56" fmla="*/ 551517 w 2013605"/>
              <a:gd name="connsiteY56" fmla="*/ 1119187 h 1429101"/>
              <a:gd name="connsiteX57" fmla="*/ 556280 w 2013605"/>
              <a:gd name="connsiteY57" fmla="*/ 1133475 h 1429101"/>
              <a:gd name="connsiteX58" fmla="*/ 584855 w 2013605"/>
              <a:gd name="connsiteY58" fmla="*/ 1152525 h 1429101"/>
              <a:gd name="connsiteX59" fmla="*/ 618192 w 2013605"/>
              <a:gd name="connsiteY59" fmla="*/ 1185862 h 1429101"/>
              <a:gd name="connsiteX60" fmla="*/ 632480 w 2013605"/>
              <a:gd name="connsiteY60" fmla="*/ 1195387 h 1429101"/>
              <a:gd name="connsiteX61" fmla="*/ 661055 w 2013605"/>
              <a:gd name="connsiteY61" fmla="*/ 1204912 h 1429101"/>
              <a:gd name="connsiteX62" fmla="*/ 675342 w 2013605"/>
              <a:gd name="connsiteY62" fmla="*/ 1214437 h 1429101"/>
              <a:gd name="connsiteX63" fmla="*/ 689630 w 2013605"/>
              <a:gd name="connsiteY63" fmla="*/ 1219200 h 1429101"/>
              <a:gd name="connsiteX64" fmla="*/ 708680 w 2013605"/>
              <a:gd name="connsiteY64" fmla="*/ 1233487 h 1429101"/>
              <a:gd name="connsiteX65" fmla="*/ 742017 w 2013605"/>
              <a:gd name="connsiteY65" fmla="*/ 1243012 h 1429101"/>
              <a:gd name="connsiteX66" fmla="*/ 770592 w 2013605"/>
              <a:gd name="connsiteY66" fmla="*/ 1257300 h 1429101"/>
              <a:gd name="connsiteX67" fmla="*/ 784880 w 2013605"/>
              <a:gd name="connsiteY67" fmla="*/ 1266825 h 1429101"/>
              <a:gd name="connsiteX68" fmla="*/ 818217 w 2013605"/>
              <a:gd name="connsiteY68" fmla="*/ 1276350 h 1429101"/>
              <a:gd name="connsiteX69" fmla="*/ 851555 w 2013605"/>
              <a:gd name="connsiteY69" fmla="*/ 1285875 h 1429101"/>
              <a:gd name="connsiteX70" fmla="*/ 894417 w 2013605"/>
              <a:gd name="connsiteY70" fmla="*/ 1290637 h 1429101"/>
              <a:gd name="connsiteX71" fmla="*/ 942042 w 2013605"/>
              <a:gd name="connsiteY71" fmla="*/ 1300162 h 1429101"/>
              <a:gd name="connsiteX72" fmla="*/ 970617 w 2013605"/>
              <a:gd name="connsiteY72" fmla="*/ 1309687 h 1429101"/>
              <a:gd name="connsiteX73" fmla="*/ 984905 w 2013605"/>
              <a:gd name="connsiteY73" fmla="*/ 1319212 h 1429101"/>
              <a:gd name="connsiteX74" fmla="*/ 1032530 w 2013605"/>
              <a:gd name="connsiteY74" fmla="*/ 1328737 h 1429101"/>
              <a:gd name="connsiteX75" fmla="*/ 1132542 w 2013605"/>
              <a:gd name="connsiteY75" fmla="*/ 1333500 h 1429101"/>
              <a:gd name="connsiteX76" fmla="*/ 1194455 w 2013605"/>
              <a:gd name="connsiteY76" fmla="*/ 1347787 h 1429101"/>
              <a:gd name="connsiteX77" fmla="*/ 1237317 w 2013605"/>
              <a:gd name="connsiteY77" fmla="*/ 1357312 h 1429101"/>
              <a:gd name="connsiteX78" fmla="*/ 1265892 w 2013605"/>
              <a:gd name="connsiteY78" fmla="*/ 1366837 h 1429101"/>
              <a:gd name="connsiteX79" fmla="*/ 1284942 w 2013605"/>
              <a:gd name="connsiteY79" fmla="*/ 1371600 h 1429101"/>
              <a:gd name="connsiteX80" fmla="*/ 1299230 w 2013605"/>
              <a:gd name="connsiteY80" fmla="*/ 1376362 h 1429101"/>
              <a:gd name="connsiteX81" fmla="*/ 1580217 w 2013605"/>
              <a:gd name="connsiteY81" fmla="*/ 1381125 h 1429101"/>
              <a:gd name="connsiteX82" fmla="*/ 1684992 w 2013605"/>
              <a:gd name="connsiteY82" fmla="*/ 1390650 h 1429101"/>
              <a:gd name="connsiteX83" fmla="*/ 1723092 w 2013605"/>
              <a:gd name="connsiteY83" fmla="*/ 1395412 h 1429101"/>
              <a:gd name="connsiteX84" fmla="*/ 1746905 w 2013605"/>
              <a:gd name="connsiteY84" fmla="*/ 1400175 h 1429101"/>
              <a:gd name="connsiteX85" fmla="*/ 1856442 w 2013605"/>
              <a:gd name="connsiteY85" fmla="*/ 1404937 h 1429101"/>
              <a:gd name="connsiteX86" fmla="*/ 1889780 w 2013605"/>
              <a:gd name="connsiteY86" fmla="*/ 1409700 h 1429101"/>
              <a:gd name="connsiteX87" fmla="*/ 1904067 w 2013605"/>
              <a:gd name="connsiteY87" fmla="*/ 1414462 h 1429101"/>
              <a:gd name="connsiteX88" fmla="*/ 1965980 w 2013605"/>
              <a:gd name="connsiteY88" fmla="*/ 1423987 h 1429101"/>
              <a:gd name="connsiteX89" fmla="*/ 1989792 w 2013605"/>
              <a:gd name="connsiteY89" fmla="*/ 1428750 h 1429101"/>
              <a:gd name="connsiteX90" fmla="*/ 2013605 w 2013605"/>
              <a:gd name="connsiteY90" fmla="*/ 1428750 h 142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13605" h="1429101">
                <a:moveTo>
                  <a:pt x="8592" y="1400175"/>
                </a:moveTo>
                <a:cubicBezTo>
                  <a:pt x="-10742" y="1303495"/>
                  <a:pt x="8592" y="1409167"/>
                  <a:pt x="8592" y="1162050"/>
                </a:cubicBezTo>
                <a:cubicBezTo>
                  <a:pt x="8592" y="1106465"/>
                  <a:pt x="5417" y="1050925"/>
                  <a:pt x="3830" y="995362"/>
                </a:cubicBezTo>
                <a:cubicBezTo>
                  <a:pt x="5417" y="981075"/>
                  <a:pt x="7489" y="966833"/>
                  <a:pt x="8592" y="952500"/>
                </a:cubicBezTo>
                <a:cubicBezTo>
                  <a:pt x="8971" y="947577"/>
                  <a:pt x="5675" y="882134"/>
                  <a:pt x="18117" y="857250"/>
                </a:cubicBezTo>
                <a:cubicBezTo>
                  <a:pt x="20677" y="852130"/>
                  <a:pt x="24467" y="847725"/>
                  <a:pt x="27642" y="842962"/>
                </a:cubicBezTo>
                <a:cubicBezTo>
                  <a:pt x="24467" y="823912"/>
                  <a:pt x="24224" y="804134"/>
                  <a:pt x="18117" y="785812"/>
                </a:cubicBezTo>
                <a:lnTo>
                  <a:pt x="8592" y="757237"/>
                </a:lnTo>
                <a:cubicBezTo>
                  <a:pt x="15006" y="718757"/>
                  <a:pt x="10301" y="737825"/>
                  <a:pt x="22880" y="700087"/>
                </a:cubicBezTo>
                <a:lnTo>
                  <a:pt x="27642" y="685800"/>
                </a:lnTo>
                <a:cubicBezTo>
                  <a:pt x="29230" y="666750"/>
                  <a:pt x="29262" y="647506"/>
                  <a:pt x="32405" y="628650"/>
                </a:cubicBezTo>
                <a:cubicBezTo>
                  <a:pt x="34056" y="618746"/>
                  <a:pt x="41930" y="600075"/>
                  <a:pt x="41930" y="600075"/>
                </a:cubicBezTo>
                <a:cubicBezTo>
                  <a:pt x="44323" y="578535"/>
                  <a:pt x="51455" y="517919"/>
                  <a:pt x="51455" y="500062"/>
                </a:cubicBezTo>
                <a:cubicBezTo>
                  <a:pt x="51455" y="479364"/>
                  <a:pt x="48280" y="458787"/>
                  <a:pt x="46692" y="438150"/>
                </a:cubicBezTo>
                <a:cubicBezTo>
                  <a:pt x="52711" y="377970"/>
                  <a:pt x="56217" y="351921"/>
                  <a:pt x="56217" y="280987"/>
                </a:cubicBezTo>
                <a:cubicBezTo>
                  <a:pt x="56217" y="128771"/>
                  <a:pt x="68077" y="168920"/>
                  <a:pt x="46692" y="104775"/>
                </a:cubicBezTo>
                <a:cubicBezTo>
                  <a:pt x="49867" y="100012"/>
                  <a:pt x="54711" y="96009"/>
                  <a:pt x="56217" y="90487"/>
                </a:cubicBezTo>
                <a:cubicBezTo>
                  <a:pt x="72634" y="30292"/>
                  <a:pt x="48986" y="70377"/>
                  <a:pt x="70505" y="38100"/>
                </a:cubicBezTo>
                <a:cubicBezTo>
                  <a:pt x="72092" y="33337"/>
                  <a:pt x="73888" y="28639"/>
                  <a:pt x="75267" y="23812"/>
                </a:cubicBezTo>
                <a:cubicBezTo>
                  <a:pt x="77065" y="17518"/>
                  <a:pt x="75941" y="9873"/>
                  <a:pt x="80030" y="4762"/>
                </a:cubicBezTo>
                <a:cubicBezTo>
                  <a:pt x="83166" y="842"/>
                  <a:pt x="89555" y="1587"/>
                  <a:pt x="94317" y="0"/>
                </a:cubicBezTo>
                <a:cubicBezTo>
                  <a:pt x="113367" y="1587"/>
                  <a:pt x="133196" y="-860"/>
                  <a:pt x="151467" y="4762"/>
                </a:cubicBezTo>
                <a:cubicBezTo>
                  <a:pt x="156265" y="6238"/>
                  <a:pt x="155012" y="14180"/>
                  <a:pt x="156230" y="19050"/>
                </a:cubicBezTo>
                <a:cubicBezTo>
                  <a:pt x="164744" y="53108"/>
                  <a:pt x="157696" y="35905"/>
                  <a:pt x="165755" y="76200"/>
                </a:cubicBezTo>
                <a:cubicBezTo>
                  <a:pt x="166739" y="81122"/>
                  <a:pt x="169428" y="85587"/>
                  <a:pt x="170517" y="90487"/>
                </a:cubicBezTo>
                <a:cubicBezTo>
                  <a:pt x="172612" y="99913"/>
                  <a:pt x="173553" y="109561"/>
                  <a:pt x="175280" y="119062"/>
                </a:cubicBezTo>
                <a:cubicBezTo>
                  <a:pt x="176728" y="127026"/>
                  <a:pt x="178811" y="134874"/>
                  <a:pt x="180042" y="142875"/>
                </a:cubicBezTo>
                <a:cubicBezTo>
                  <a:pt x="181988" y="155525"/>
                  <a:pt x="182701" y="168350"/>
                  <a:pt x="184805" y="180975"/>
                </a:cubicBezTo>
                <a:cubicBezTo>
                  <a:pt x="188585" y="203655"/>
                  <a:pt x="192738" y="203188"/>
                  <a:pt x="199092" y="228600"/>
                </a:cubicBezTo>
                <a:cubicBezTo>
                  <a:pt x="200617" y="234699"/>
                  <a:pt x="205202" y="255108"/>
                  <a:pt x="208617" y="261937"/>
                </a:cubicBezTo>
                <a:cubicBezTo>
                  <a:pt x="211177" y="267057"/>
                  <a:pt x="214967" y="271462"/>
                  <a:pt x="218142" y="276225"/>
                </a:cubicBezTo>
                <a:cubicBezTo>
                  <a:pt x="219730" y="290512"/>
                  <a:pt x="221711" y="304761"/>
                  <a:pt x="222905" y="319087"/>
                </a:cubicBezTo>
                <a:cubicBezTo>
                  <a:pt x="229700" y="400632"/>
                  <a:pt x="219762" y="366812"/>
                  <a:pt x="232430" y="404812"/>
                </a:cubicBezTo>
                <a:cubicBezTo>
                  <a:pt x="234017" y="419100"/>
                  <a:pt x="234373" y="433579"/>
                  <a:pt x="237192" y="447675"/>
                </a:cubicBezTo>
                <a:cubicBezTo>
                  <a:pt x="237195" y="447692"/>
                  <a:pt x="249096" y="483385"/>
                  <a:pt x="251480" y="490537"/>
                </a:cubicBezTo>
                <a:lnTo>
                  <a:pt x="256242" y="504825"/>
                </a:lnTo>
                <a:cubicBezTo>
                  <a:pt x="257829" y="509587"/>
                  <a:pt x="259788" y="514242"/>
                  <a:pt x="261005" y="519112"/>
                </a:cubicBezTo>
                <a:cubicBezTo>
                  <a:pt x="264423" y="532786"/>
                  <a:pt x="269493" y="555140"/>
                  <a:pt x="275292" y="566737"/>
                </a:cubicBezTo>
                <a:cubicBezTo>
                  <a:pt x="278467" y="573087"/>
                  <a:pt x="282324" y="579140"/>
                  <a:pt x="284817" y="585787"/>
                </a:cubicBezTo>
                <a:cubicBezTo>
                  <a:pt x="287115" y="591916"/>
                  <a:pt x="287699" y="598568"/>
                  <a:pt x="289580" y="604837"/>
                </a:cubicBezTo>
                <a:cubicBezTo>
                  <a:pt x="292465" y="614454"/>
                  <a:pt x="296670" y="623672"/>
                  <a:pt x="299105" y="633412"/>
                </a:cubicBezTo>
                <a:cubicBezTo>
                  <a:pt x="309848" y="676382"/>
                  <a:pt x="304491" y="659093"/>
                  <a:pt x="313392" y="685800"/>
                </a:cubicBezTo>
                <a:cubicBezTo>
                  <a:pt x="321519" y="742680"/>
                  <a:pt x="313419" y="700181"/>
                  <a:pt x="322917" y="733425"/>
                </a:cubicBezTo>
                <a:cubicBezTo>
                  <a:pt x="324715" y="739719"/>
                  <a:pt x="325102" y="746459"/>
                  <a:pt x="327680" y="752475"/>
                </a:cubicBezTo>
                <a:cubicBezTo>
                  <a:pt x="329935" y="757736"/>
                  <a:pt x="334030" y="762000"/>
                  <a:pt x="337205" y="766762"/>
                </a:cubicBezTo>
                <a:cubicBezTo>
                  <a:pt x="345936" y="792957"/>
                  <a:pt x="336721" y="769488"/>
                  <a:pt x="351492" y="795337"/>
                </a:cubicBezTo>
                <a:cubicBezTo>
                  <a:pt x="355014" y="801501"/>
                  <a:pt x="356890" y="808610"/>
                  <a:pt x="361017" y="814387"/>
                </a:cubicBezTo>
                <a:cubicBezTo>
                  <a:pt x="364932" y="819868"/>
                  <a:pt x="370542" y="823912"/>
                  <a:pt x="375305" y="828675"/>
                </a:cubicBezTo>
                <a:cubicBezTo>
                  <a:pt x="387272" y="864578"/>
                  <a:pt x="371131" y="820329"/>
                  <a:pt x="389592" y="857250"/>
                </a:cubicBezTo>
                <a:cubicBezTo>
                  <a:pt x="409311" y="896686"/>
                  <a:pt x="376582" y="844876"/>
                  <a:pt x="403880" y="885825"/>
                </a:cubicBezTo>
                <a:cubicBezTo>
                  <a:pt x="421244" y="937922"/>
                  <a:pt x="393551" y="859014"/>
                  <a:pt x="418167" y="914400"/>
                </a:cubicBezTo>
                <a:cubicBezTo>
                  <a:pt x="422245" y="923575"/>
                  <a:pt x="424517" y="933450"/>
                  <a:pt x="427692" y="942975"/>
                </a:cubicBezTo>
                <a:cubicBezTo>
                  <a:pt x="431469" y="954306"/>
                  <a:pt x="435222" y="964342"/>
                  <a:pt x="437217" y="976312"/>
                </a:cubicBezTo>
                <a:cubicBezTo>
                  <a:pt x="438748" y="985497"/>
                  <a:pt x="439445" y="1015565"/>
                  <a:pt x="446742" y="1028700"/>
                </a:cubicBezTo>
                <a:cubicBezTo>
                  <a:pt x="464110" y="1059963"/>
                  <a:pt x="456891" y="1054308"/>
                  <a:pt x="480080" y="1062037"/>
                </a:cubicBezTo>
                <a:cubicBezTo>
                  <a:pt x="531139" y="1096077"/>
                  <a:pt x="453643" y="1043063"/>
                  <a:pt x="508655" y="1085850"/>
                </a:cubicBezTo>
                <a:cubicBezTo>
                  <a:pt x="559924" y="1125726"/>
                  <a:pt x="519081" y="1086751"/>
                  <a:pt x="551517" y="1119187"/>
                </a:cubicBezTo>
                <a:cubicBezTo>
                  <a:pt x="553105" y="1123950"/>
                  <a:pt x="552730" y="1129925"/>
                  <a:pt x="556280" y="1133475"/>
                </a:cubicBezTo>
                <a:cubicBezTo>
                  <a:pt x="564375" y="1141570"/>
                  <a:pt x="584855" y="1152525"/>
                  <a:pt x="584855" y="1152525"/>
                </a:cubicBezTo>
                <a:cubicBezTo>
                  <a:pt x="606690" y="1185277"/>
                  <a:pt x="593045" y="1177480"/>
                  <a:pt x="618192" y="1185862"/>
                </a:cubicBezTo>
                <a:cubicBezTo>
                  <a:pt x="622955" y="1189037"/>
                  <a:pt x="627249" y="1193062"/>
                  <a:pt x="632480" y="1195387"/>
                </a:cubicBezTo>
                <a:cubicBezTo>
                  <a:pt x="641655" y="1199465"/>
                  <a:pt x="661055" y="1204912"/>
                  <a:pt x="661055" y="1204912"/>
                </a:cubicBezTo>
                <a:cubicBezTo>
                  <a:pt x="665817" y="1208087"/>
                  <a:pt x="670223" y="1211877"/>
                  <a:pt x="675342" y="1214437"/>
                </a:cubicBezTo>
                <a:cubicBezTo>
                  <a:pt x="679832" y="1216682"/>
                  <a:pt x="685271" y="1216709"/>
                  <a:pt x="689630" y="1219200"/>
                </a:cubicBezTo>
                <a:cubicBezTo>
                  <a:pt x="696522" y="1223138"/>
                  <a:pt x="701788" y="1229549"/>
                  <a:pt x="708680" y="1233487"/>
                </a:cubicBezTo>
                <a:cubicBezTo>
                  <a:pt x="713998" y="1236526"/>
                  <a:pt x="737887" y="1241980"/>
                  <a:pt x="742017" y="1243012"/>
                </a:cubicBezTo>
                <a:cubicBezTo>
                  <a:pt x="782966" y="1270310"/>
                  <a:pt x="731156" y="1237581"/>
                  <a:pt x="770592" y="1257300"/>
                </a:cubicBezTo>
                <a:cubicBezTo>
                  <a:pt x="775712" y="1259860"/>
                  <a:pt x="779760" y="1264265"/>
                  <a:pt x="784880" y="1266825"/>
                </a:cubicBezTo>
                <a:cubicBezTo>
                  <a:pt x="792488" y="1270629"/>
                  <a:pt x="811102" y="1274317"/>
                  <a:pt x="818217" y="1276350"/>
                </a:cubicBezTo>
                <a:cubicBezTo>
                  <a:pt x="832729" y="1280496"/>
                  <a:pt x="835439" y="1283396"/>
                  <a:pt x="851555" y="1285875"/>
                </a:cubicBezTo>
                <a:cubicBezTo>
                  <a:pt x="865763" y="1288061"/>
                  <a:pt x="880130" y="1289050"/>
                  <a:pt x="894417" y="1290637"/>
                </a:cubicBezTo>
                <a:cubicBezTo>
                  <a:pt x="934036" y="1303844"/>
                  <a:pt x="870908" y="1283747"/>
                  <a:pt x="942042" y="1300162"/>
                </a:cubicBezTo>
                <a:cubicBezTo>
                  <a:pt x="951825" y="1302420"/>
                  <a:pt x="970617" y="1309687"/>
                  <a:pt x="970617" y="1309687"/>
                </a:cubicBezTo>
                <a:cubicBezTo>
                  <a:pt x="975380" y="1312862"/>
                  <a:pt x="979785" y="1316652"/>
                  <a:pt x="984905" y="1319212"/>
                </a:cubicBezTo>
                <a:cubicBezTo>
                  <a:pt x="998208" y="1325863"/>
                  <a:pt x="1020237" y="1326981"/>
                  <a:pt x="1032530" y="1328737"/>
                </a:cubicBezTo>
                <a:cubicBezTo>
                  <a:pt x="1083745" y="1345809"/>
                  <a:pt x="1051087" y="1338930"/>
                  <a:pt x="1132542" y="1333500"/>
                </a:cubicBezTo>
                <a:cubicBezTo>
                  <a:pt x="1187769" y="1342704"/>
                  <a:pt x="1133578" y="1332567"/>
                  <a:pt x="1194455" y="1347787"/>
                </a:cubicBezTo>
                <a:cubicBezTo>
                  <a:pt x="1221624" y="1354579"/>
                  <a:pt x="1212890" y="1349984"/>
                  <a:pt x="1237317" y="1357312"/>
                </a:cubicBezTo>
                <a:cubicBezTo>
                  <a:pt x="1246934" y="1360197"/>
                  <a:pt x="1256152" y="1364402"/>
                  <a:pt x="1265892" y="1366837"/>
                </a:cubicBezTo>
                <a:cubicBezTo>
                  <a:pt x="1272242" y="1368425"/>
                  <a:pt x="1278648" y="1369802"/>
                  <a:pt x="1284942" y="1371600"/>
                </a:cubicBezTo>
                <a:cubicBezTo>
                  <a:pt x="1289769" y="1372979"/>
                  <a:pt x="1294212" y="1376200"/>
                  <a:pt x="1299230" y="1376362"/>
                </a:cubicBezTo>
                <a:cubicBezTo>
                  <a:pt x="1392857" y="1379382"/>
                  <a:pt x="1486555" y="1379537"/>
                  <a:pt x="1580217" y="1381125"/>
                </a:cubicBezTo>
                <a:cubicBezTo>
                  <a:pt x="1629636" y="1393479"/>
                  <a:pt x="1581343" y="1382677"/>
                  <a:pt x="1684992" y="1390650"/>
                </a:cubicBezTo>
                <a:cubicBezTo>
                  <a:pt x="1697753" y="1391632"/>
                  <a:pt x="1710442" y="1393466"/>
                  <a:pt x="1723092" y="1395412"/>
                </a:cubicBezTo>
                <a:cubicBezTo>
                  <a:pt x="1731093" y="1396643"/>
                  <a:pt x="1738831" y="1399598"/>
                  <a:pt x="1746905" y="1400175"/>
                </a:cubicBezTo>
                <a:cubicBezTo>
                  <a:pt x="1783359" y="1402779"/>
                  <a:pt x="1819930" y="1403350"/>
                  <a:pt x="1856442" y="1404937"/>
                </a:cubicBezTo>
                <a:cubicBezTo>
                  <a:pt x="1867555" y="1406525"/>
                  <a:pt x="1878772" y="1407498"/>
                  <a:pt x="1889780" y="1409700"/>
                </a:cubicBezTo>
                <a:cubicBezTo>
                  <a:pt x="1894702" y="1410684"/>
                  <a:pt x="1899167" y="1413373"/>
                  <a:pt x="1904067" y="1414462"/>
                </a:cubicBezTo>
                <a:cubicBezTo>
                  <a:pt x="1919905" y="1417982"/>
                  <a:pt x="1950761" y="1421451"/>
                  <a:pt x="1965980" y="1423987"/>
                </a:cubicBezTo>
                <a:cubicBezTo>
                  <a:pt x="1973964" y="1425318"/>
                  <a:pt x="1981738" y="1427944"/>
                  <a:pt x="1989792" y="1428750"/>
                </a:cubicBezTo>
                <a:cubicBezTo>
                  <a:pt x="1997690" y="1429540"/>
                  <a:pt x="2005667" y="1428750"/>
                  <a:pt x="2013605" y="14287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0"/>
                                        <p:tgtEl>
                                          <p:spTgt spid="15"/>
                                        </p:tgtEl>
                                      </p:cBhvr>
                                    </p:animEffect>
                                  </p:childTnLst>
                                </p:cTn>
                              </p:par>
                            </p:childTnLst>
                          </p:cTn>
                        </p:par>
                        <p:par>
                          <p:cTn id="35" fill="hold">
                            <p:stCondLst>
                              <p:cond delay="5000"/>
                            </p:stCondLst>
                            <p:childTnLst>
                              <p:par>
                                <p:cTn id="36" presetID="22" presetClass="entr" presetSubtype="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Hyperinflation and Air Trapping</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1905000"/>
            <a:ext cx="1625944" cy="280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1625944" cy="349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normal chest x ray">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6" t="1705" r="2070" b="2116"/>
          <a:stretch/>
        </p:blipFill>
        <p:spPr bwMode="auto">
          <a:xfrm>
            <a:off x="1524000" y="3276600"/>
            <a:ext cx="3017520" cy="2994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yperinflated chest xray">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74" t="4292" r="8677" b="6293"/>
          <a:stretch/>
        </p:blipFill>
        <p:spPr bwMode="auto">
          <a:xfrm>
            <a:off x="5867400" y="3164511"/>
            <a:ext cx="3017520" cy="343059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524000" y="5181600"/>
            <a:ext cx="73609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2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 goals</a:t>
            </a:r>
            <a:endParaRPr lang="en-US" dirty="0"/>
          </a:p>
        </p:txBody>
      </p:sp>
      <p:sp>
        <p:nvSpPr>
          <p:cNvPr id="3" name="Content Placeholder 2"/>
          <p:cNvSpPr>
            <a:spLocks noGrp="1"/>
          </p:cNvSpPr>
          <p:nvPr>
            <p:ph idx="1"/>
          </p:nvPr>
        </p:nvSpPr>
        <p:spPr>
          <a:xfrm>
            <a:off x="731520" y="1524000"/>
            <a:ext cx="8107680" cy="4343400"/>
          </a:xfrm>
        </p:spPr>
        <p:txBody>
          <a:bodyPr>
            <a:normAutofit fontScale="92500" lnSpcReduction="20000"/>
          </a:bodyPr>
          <a:lstStyle/>
          <a:p>
            <a:pPr marL="342900" indent="-342900">
              <a:buFont typeface="Arial" panose="020B0604020202020204" pitchFamily="34" charset="0"/>
              <a:buChar char="•"/>
            </a:pPr>
            <a:r>
              <a:rPr lang="en-US" dirty="0" smtClean="0"/>
              <a:t>Decrease resistance and narrowing of airways by reversing</a:t>
            </a:r>
          </a:p>
          <a:p>
            <a:pPr marL="801688" lvl="2" indent="-342900">
              <a:buFont typeface="Arial" panose="020B0604020202020204" pitchFamily="34" charset="0"/>
              <a:buChar char="•"/>
            </a:pPr>
            <a:r>
              <a:rPr lang="en-US" dirty="0" smtClean="0"/>
              <a:t>Airway </a:t>
            </a:r>
            <a:r>
              <a:rPr lang="en-US" dirty="0"/>
              <a:t>smooth muscle </a:t>
            </a:r>
            <a:r>
              <a:rPr lang="en-US" dirty="0" smtClean="0"/>
              <a:t>hypertrophy and contraction</a:t>
            </a:r>
          </a:p>
          <a:p>
            <a:pPr marL="1250950" lvl="3" indent="-342900">
              <a:buFont typeface="Arial" panose="020B0604020202020204" pitchFamily="34" charset="0"/>
              <a:buChar char="•"/>
            </a:pPr>
            <a:r>
              <a:rPr lang="en-US" dirty="0" smtClean="0"/>
              <a:t>Inhaled beta agonists, anticholinergics, Magnesium, theophylline</a:t>
            </a:r>
          </a:p>
          <a:p>
            <a:pPr marL="801688" lvl="2" indent="-342900">
              <a:buFont typeface="Arial" panose="020B0604020202020204" pitchFamily="34" charset="0"/>
              <a:buChar char="•"/>
            </a:pPr>
            <a:r>
              <a:rPr lang="en-US" dirty="0" smtClean="0"/>
              <a:t>Mucous cell hypertrophy, mucous production and impaction</a:t>
            </a:r>
          </a:p>
          <a:p>
            <a:pPr marL="1250950" lvl="3" indent="-342900">
              <a:buFont typeface="Arial" panose="020B0604020202020204" pitchFamily="34" charset="0"/>
              <a:buChar char="•"/>
            </a:pPr>
            <a:r>
              <a:rPr lang="en-US" dirty="0" smtClean="0"/>
              <a:t>Inhaled anticholinergics, corticosteroids</a:t>
            </a:r>
          </a:p>
          <a:p>
            <a:pPr marL="801688" lvl="2" indent="-342900">
              <a:buFont typeface="Arial" panose="020B0604020202020204" pitchFamily="34" charset="0"/>
              <a:buChar char="•"/>
            </a:pPr>
            <a:r>
              <a:rPr lang="en-US" dirty="0" smtClean="0"/>
              <a:t>Airway inflammation</a:t>
            </a:r>
          </a:p>
          <a:p>
            <a:pPr marL="1250950" lvl="3" indent="-342900">
              <a:buFont typeface="Arial" panose="020B0604020202020204" pitchFamily="34" charset="0"/>
              <a:buChar char="•"/>
            </a:pPr>
            <a:r>
              <a:rPr lang="en-US" dirty="0" smtClean="0"/>
              <a:t>Corticosteroids, antibiotics if indicated</a:t>
            </a:r>
          </a:p>
          <a:p>
            <a:pPr marL="801688" lvl="2" indent="-342900">
              <a:buFont typeface="Arial" panose="020B0604020202020204" pitchFamily="34" charset="0"/>
              <a:buChar char="•"/>
            </a:pPr>
            <a:r>
              <a:rPr lang="en-US" dirty="0" smtClean="0"/>
              <a:t>Airway fibrosis 	</a:t>
            </a:r>
          </a:p>
          <a:p>
            <a:pPr marL="1250950" lvl="3" indent="-342900">
              <a:buFont typeface="Arial" panose="020B0604020202020204" pitchFamily="34" charset="0"/>
              <a:buChar char="•"/>
            </a:pPr>
            <a:r>
              <a:rPr lang="en-US" dirty="0" smtClean="0"/>
              <a:t>Irreversible </a:t>
            </a:r>
          </a:p>
          <a:p>
            <a:pPr marL="801688" lvl="2" indent="-342900">
              <a:buFont typeface="Arial" panose="020B0604020202020204" pitchFamily="34" charset="0"/>
              <a:buChar char="•"/>
            </a:pPr>
            <a:r>
              <a:rPr lang="en-US" dirty="0" smtClean="0"/>
              <a:t>External compression from hyper-inflated alveoli</a:t>
            </a:r>
          </a:p>
          <a:p>
            <a:pPr marL="1250950" lvl="3" indent="-342900">
              <a:buFont typeface="Arial" panose="020B0604020202020204" pitchFamily="34" charset="0"/>
              <a:buChar char="•"/>
            </a:pPr>
            <a:r>
              <a:rPr lang="en-US" dirty="0" smtClean="0"/>
              <a:t>Allow for effective </a:t>
            </a:r>
            <a:r>
              <a:rPr lang="en-US" dirty="0" smtClean="0"/>
              <a:t>exhalation</a:t>
            </a:r>
            <a:r>
              <a:rPr lang="en-US" dirty="0"/>
              <a:t>	</a:t>
            </a:r>
          </a:p>
        </p:txBody>
      </p:sp>
    </p:spTree>
    <p:extLst>
      <p:ext uri="{BB962C8B-B14F-4D97-AF65-F5344CB8AC3E}">
        <p14:creationId xmlns:p14="http://schemas.microsoft.com/office/powerpoint/2010/main" val="27923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response to therapy</a:t>
            </a:r>
            <a:endParaRPr lang="en-US" dirty="0"/>
          </a:p>
        </p:txBody>
      </p:sp>
      <p:pic>
        <p:nvPicPr>
          <p:cNvPr id="6148" name="Picture 4" descr="Image result for bronchodilator response spiromet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84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1969</Words>
  <Application>Microsoft Office PowerPoint</Application>
  <PresentationFormat>On-screen Show (4:3)</PresentationFormat>
  <Paragraphs>238</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Management of Severe Obstructive Lung Disease</vt:lpstr>
      <vt:lpstr>Faculty Disclosures</vt:lpstr>
      <vt:lpstr>Objectives</vt:lpstr>
      <vt:lpstr>Clinical case</vt:lpstr>
      <vt:lpstr>Anatomy of obstructive lung disease</vt:lpstr>
      <vt:lpstr>Causes of Airflow Obstruction</vt:lpstr>
      <vt:lpstr>Hyperinflation and Air Trapping</vt:lpstr>
      <vt:lpstr>Treatment goals</vt:lpstr>
      <vt:lpstr>Airway response to therapy</vt:lpstr>
      <vt:lpstr>What do we use to guide therapy?</vt:lpstr>
      <vt:lpstr>GOLD classification of severity of airflow limitation in COPD</vt:lpstr>
      <vt:lpstr>Combined Assessment of COPD</vt:lpstr>
      <vt:lpstr>Clinical case cont.</vt:lpstr>
      <vt:lpstr>GOLD recommended first choice therapy</vt:lpstr>
      <vt:lpstr>Clinical case cont.</vt:lpstr>
      <vt:lpstr>Clinic template</vt:lpstr>
      <vt:lpstr>Clinical case cont.</vt:lpstr>
      <vt:lpstr>Clinical case cont.</vt:lpstr>
      <vt:lpstr>When to consider ventilatory support</vt:lpstr>
      <vt:lpstr>What is the “best” way to provide ventilatory support?  </vt:lpstr>
      <vt:lpstr>NIV reduces need for intubation in COPD exacerbations</vt:lpstr>
      <vt:lpstr>PowerPoint Presentation</vt:lpstr>
      <vt:lpstr>NIV for life‐threatening asthma attacks</vt:lpstr>
      <vt:lpstr>NIV for life‐threatening asthma attacks</vt:lpstr>
      <vt:lpstr>How to initiate NPPV</vt:lpstr>
      <vt:lpstr>Clinical case cont.</vt:lpstr>
      <vt:lpstr>Indications for intubation</vt:lpstr>
      <vt:lpstr>After the tube goes in…</vt:lpstr>
      <vt:lpstr>Success vs failure</vt:lpstr>
      <vt:lpstr>Remember the problems</vt:lpstr>
      <vt:lpstr>Remember the problems</vt:lpstr>
      <vt:lpstr>How to initiate mechanical ventilation</vt:lpstr>
      <vt:lpstr>Clinical case cont.</vt:lpstr>
      <vt:lpstr>Our Patient’s Waveforms</vt:lpstr>
      <vt:lpstr>Dynamic Hyperinflation</vt:lpstr>
      <vt:lpstr>Air Trapping</vt:lpstr>
      <vt:lpstr>Consequences of hyperinflation or air trapping</vt:lpstr>
      <vt:lpstr>How to reduce hyperinflation or air trapping</vt:lpstr>
      <vt:lpstr>Clinical case cont.</vt:lpstr>
      <vt:lpstr>Our patient after the vent changes</vt:lpstr>
      <vt:lpstr>Clinical case cont.</vt:lpstr>
      <vt:lpstr>PowerPoint Presentation</vt:lpstr>
      <vt:lpstr>PowerPoint Presentation</vt:lpstr>
      <vt:lpstr>Intrinsic PEEP is end expiratory alveolar pressure</vt:lpstr>
      <vt:lpstr>PEEP can be increased until all patient efforts trigger the ventilator in assisted modes </vt:lpstr>
      <vt:lpstr>Why not increase extrinsic PEEP to match intrinsic PEEP?</vt:lpstr>
      <vt:lpstr>Regional effects of positive pressure ventilation in obstructive lung disease</vt:lpstr>
      <vt:lpstr>Clinical case cont.</vt:lpstr>
      <vt:lpstr>NIV decreases extubation failure in COPD</vt:lpstr>
      <vt:lpstr>Clinical case cont.</vt:lpstr>
      <vt:lpstr>Summary</vt:lpstr>
      <vt:lpstr>PowerPoint Presentation</vt:lpstr>
      <vt:lpstr>Information from an end inspiratory pause</vt:lpstr>
    </vt:vector>
  </TitlesOfParts>
  <Company>Duke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Obstructive Lung Disease</dc:title>
  <dc:creator>Dr Craig Rackley</dc:creator>
  <cp:lastModifiedBy>Dr Craig Rackley</cp:lastModifiedBy>
  <cp:revision>45</cp:revision>
  <dcterms:created xsi:type="dcterms:W3CDTF">2016-07-11T17:15:54Z</dcterms:created>
  <dcterms:modified xsi:type="dcterms:W3CDTF">2016-09-14T11:15:11Z</dcterms:modified>
</cp:coreProperties>
</file>